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2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70" r:id="rId11"/>
    <p:sldId id="268" r:id="rId12"/>
    <p:sldId id="267" r:id="rId13"/>
    <p:sldId id="266" r:id="rId14"/>
    <p:sldId id="265" r:id="rId15"/>
    <p:sldId id="269" r:id="rId16"/>
    <p:sldId id="264" r:id="rId17"/>
    <p:sldId id="271" r:id="rId18"/>
    <p:sldId id="272" r:id="rId19"/>
    <p:sldId id="277" r:id="rId20"/>
    <p:sldId id="273" r:id="rId21"/>
    <p:sldId id="274" r:id="rId22"/>
    <p:sldId id="275" r:id="rId23"/>
    <p:sldId id="276" r:id="rId24"/>
    <p:sldId id="278" r:id="rId25"/>
  </p:sldIdLst>
  <p:sldSz cx="12190413" cy="6858000"/>
  <p:notesSz cx="6858000" cy="9144000"/>
  <p:custDataLst>
    <p:tags r:id="rId28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2">
          <p15:clr>
            <a:srgbClr val="A4A3A4"/>
          </p15:clr>
        </p15:guide>
        <p15:guide id="2" orient="horz" pos="3884">
          <p15:clr>
            <a:srgbClr val="A4A3A4"/>
          </p15:clr>
        </p15:guide>
        <p15:guide id="3" pos="385">
          <p15:clr>
            <a:srgbClr val="A4A3A4"/>
          </p15:clr>
        </p15:guide>
        <p15:guide id="4" pos="2789">
          <p15:clr>
            <a:srgbClr val="A4A3A4"/>
          </p15:clr>
        </p15:guide>
        <p15:guide id="5" pos="2880">
          <p15:clr>
            <a:srgbClr val="A4A3A4"/>
          </p15:clr>
        </p15:guide>
        <p15:guide id="6" pos="5281">
          <p15:clr>
            <a:srgbClr val="A4A3A4"/>
          </p15:clr>
        </p15:guide>
        <p15:guide id="7" orient="horz" pos="913">
          <p15:clr>
            <a:srgbClr val="A4A3A4"/>
          </p15:clr>
        </p15:guide>
        <p15:guide id="8" orient="horz" pos="3929">
          <p15:clr>
            <a:srgbClr val="A4A3A4"/>
          </p15:clr>
        </p15:guide>
        <p15:guide id="9" pos="392">
          <p15:clr>
            <a:srgbClr val="A4A3A4"/>
          </p15:clr>
        </p15:guide>
        <p15:guide id="10" pos="3771">
          <p15:clr>
            <a:srgbClr val="A4A3A4"/>
          </p15:clr>
        </p15:guide>
        <p15:guide id="11" pos="3954">
          <p15:clr>
            <a:srgbClr val="A4A3A4"/>
          </p15:clr>
        </p15:guide>
        <p15:guide id="12" pos="7040">
          <p15:clr>
            <a:srgbClr val="A4A3A4"/>
          </p15:clr>
        </p15:guide>
        <p15:guide id="13" pos="73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C00"/>
    <a:srgbClr val="FF6600"/>
    <a:srgbClr val="FF0000"/>
    <a:srgbClr val="99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25" autoAdjust="0"/>
  </p:normalViewPr>
  <p:slideViewPr>
    <p:cSldViewPr showGuides="1">
      <p:cViewPr varScale="1">
        <p:scale>
          <a:sx n="119" d="100"/>
          <a:sy n="119" d="100"/>
        </p:scale>
        <p:origin x="96" y="378"/>
      </p:cViewPr>
      <p:guideLst>
        <p:guide orient="horz" pos="1012"/>
        <p:guide orient="horz" pos="3884"/>
        <p:guide pos="385"/>
        <p:guide pos="2789"/>
        <p:guide pos="2880"/>
        <p:guide pos="5281"/>
        <p:guide orient="horz" pos="913"/>
        <p:guide orient="horz" pos="3929"/>
        <p:guide pos="392"/>
        <p:guide pos="3771"/>
        <p:guide pos="3954"/>
        <p:guide pos="7040"/>
        <p:guide pos="73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C734BB09-483B-4C4B-A5A4-C02A22055B01}" type="slidenum">
              <a:rPr lang="da-DK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5207" y="6477000"/>
            <a:ext cx="39597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2694" y="6477000"/>
            <a:ext cx="40794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-14069"/>
            <a:ext cx="12190413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2300" y="1295400"/>
            <a:ext cx="8725800" cy="838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err="1"/>
              <a:t>Click</a:t>
            </a:r>
            <a:r>
              <a:rPr lang="en-GB" noProof="0" dirty="0"/>
              <a:t> to </a:t>
            </a:r>
            <a:r>
              <a:rPr lang="en-GB" noProof="0" dirty="0" err="1"/>
              <a:t>edit</a:t>
            </a:r>
            <a:r>
              <a:rPr lang="en-GB" noProof="0" dirty="0"/>
              <a:t> Master </a:t>
            </a:r>
            <a:r>
              <a:rPr lang="en-GB" noProof="0" dirty="0" err="1"/>
              <a:t>title</a:t>
            </a:r>
            <a:r>
              <a:rPr lang="en-GB" noProof="0" dirty="0"/>
              <a:t> style</a:t>
            </a:r>
            <a:endParaRPr lang="en-GB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22300" y="2286000"/>
            <a:ext cx="8723683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err="1"/>
              <a:t>Click</a:t>
            </a:r>
            <a:r>
              <a:rPr lang="en-GB" noProof="0" dirty="0"/>
              <a:t> to </a:t>
            </a:r>
            <a:r>
              <a:rPr lang="en-GB" noProof="0" dirty="0" err="1"/>
              <a:t>edit</a:t>
            </a:r>
            <a:r>
              <a:rPr lang="en-GB" noProof="0" dirty="0"/>
              <a:t> Master </a:t>
            </a:r>
            <a:r>
              <a:rPr lang="en-GB" noProof="0" dirty="0" err="1"/>
              <a:t>subtitle</a:t>
            </a:r>
            <a:r>
              <a:rPr lang="en-GB" noProof="0" dirty="0"/>
              <a:t> style</a:t>
            </a:r>
            <a:endParaRPr lang="en-GB"/>
          </a:p>
        </p:txBody>
      </p:sp>
      <p:pic>
        <p:nvPicPr>
          <p:cNvPr id="1898501506" name="Logo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800" y="6030000"/>
            <a:ext cx="5199728" cy="626400"/>
          </a:xfrm>
          <a:prstGeom prst="rect">
            <a:avLst/>
          </a:prstGeom>
        </p:spPr>
      </p:pic>
      <p:pic>
        <p:nvPicPr>
          <p:cNvPr id="1371659818" name="Fris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9600" y="3394800"/>
            <a:ext cx="5040000" cy="2340000"/>
          </a:xfrm>
          <a:prstGeom prst="rect">
            <a:avLst/>
          </a:prstGeom>
        </p:spPr>
      </p:pic>
      <p:pic>
        <p:nvPicPr>
          <p:cNvPr id="13" name="Picture 4" descr="DTU Corporate logo_F_A0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1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edit</a:t>
            </a:r>
            <a:r>
              <a:rPr lang="en-GB" dirty="0"/>
              <a:t> Master </a:t>
            </a:r>
            <a:r>
              <a:rPr lang="en-GB" dirty="0" err="1"/>
              <a:t>title</a:t>
            </a:r>
            <a:r>
              <a:rPr lang="en-GB" dirty="0"/>
              <a:t>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Edit Master </a:t>
            </a:r>
            <a:r>
              <a:rPr lang="en-GB" dirty="0" err="1"/>
              <a:t>text</a:t>
            </a:r>
            <a:r>
              <a:rPr lang="en-GB" dirty="0"/>
              <a:t> styles</a:t>
            </a:r>
            <a:endParaRPr lang="en-GB"/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2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3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  <a:p>
            <a:pPr lvl="4"/>
            <a:r>
              <a:rPr lang="en-GB" dirty="0"/>
              <a:t>Fifth </a:t>
            </a:r>
            <a:r>
              <a:rPr lang="en-GB" dirty="0" err="1"/>
              <a:t>level</a:t>
            </a:r>
            <a:endParaRPr lang="en-GB" dirty="0"/>
          </a:p>
        </p:txBody>
      </p:sp>
      <p:sp>
        <p:nvSpPr>
          <p:cNvPr id="4" name="Date_Custom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13 September 2018</a:t>
            </a:r>
          </a:p>
        </p:txBody>
      </p:sp>
      <p:sp>
        <p:nvSpPr>
          <p:cNvPr id="5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3D Probe Ptychography</a:t>
            </a:r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1143000"/>
          </a:xfrm>
        </p:spPr>
        <p:txBody>
          <a:bodyPr/>
          <a:lstStyle/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edit</a:t>
            </a:r>
            <a:r>
              <a:rPr lang="en-GB" dirty="0"/>
              <a:t> Master </a:t>
            </a:r>
            <a:r>
              <a:rPr lang="en-GB" dirty="0" err="1"/>
              <a:t>title</a:t>
            </a:r>
            <a:r>
              <a:rPr lang="en-GB" dirty="0"/>
              <a:t>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301" y="1449388"/>
            <a:ext cx="5364162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</a:t>
            </a:r>
            <a:r>
              <a:rPr lang="en-GB" dirty="0" err="1"/>
              <a:t>text</a:t>
            </a:r>
            <a:r>
              <a:rPr lang="en-GB" dirty="0"/>
              <a:t> styles</a:t>
            </a:r>
            <a:endParaRPr lang="en-GB"/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2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3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  <a:p>
            <a:pPr lvl="4"/>
            <a:r>
              <a:rPr lang="en-GB" dirty="0"/>
              <a:t>Fifth </a:t>
            </a:r>
            <a:r>
              <a:rPr lang="en-GB" dirty="0" err="1"/>
              <a:t>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6974" y="1449388"/>
            <a:ext cx="5362575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Edit Master </a:t>
            </a:r>
            <a:r>
              <a:rPr lang="en-GB" dirty="0" err="1"/>
              <a:t>text</a:t>
            </a:r>
            <a:r>
              <a:rPr lang="en-GB" dirty="0"/>
              <a:t> styles</a:t>
            </a:r>
            <a:endParaRPr lang="en-GB"/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2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3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  <a:p>
            <a:pPr lvl="4"/>
            <a:r>
              <a:rPr lang="en-GB" dirty="0"/>
              <a:t>Fifth </a:t>
            </a:r>
            <a:r>
              <a:rPr lang="en-GB" dirty="0" err="1"/>
              <a:t>level</a:t>
            </a:r>
            <a:endParaRPr lang="en-GB" dirty="0"/>
          </a:p>
        </p:txBody>
      </p:sp>
      <p:sp>
        <p:nvSpPr>
          <p:cNvPr id="5" name="Date_Custom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13 September 2018</a:t>
            </a:r>
          </a:p>
        </p:txBody>
      </p:sp>
      <p:sp>
        <p:nvSpPr>
          <p:cNvPr id="6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3D Probe Ptychography</a:t>
            </a:r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097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edit</a:t>
            </a:r>
            <a:r>
              <a:rPr lang="en-GB" dirty="0"/>
              <a:t> Master </a:t>
            </a:r>
            <a:r>
              <a:rPr lang="en-GB" dirty="0" err="1"/>
              <a:t>title</a:t>
            </a:r>
            <a:r>
              <a:rPr lang="en-GB" dirty="0"/>
              <a:t> style</a:t>
            </a:r>
            <a:endParaRPr lang="en-GB"/>
          </a:p>
        </p:txBody>
      </p:sp>
      <p:sp>
        <p:nvSpPr>
          <p:cNvPr id="3" name="Date_Custom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13 September 2018</a:t>
            </a:r>
          </a:p>
        </p:txBody>
      </p:sp>
      <p:sp>
        <p:nvSpPr>
          <p:cNvPr id="4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3D Probe Ptychography</a:t>
            </a:r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_Custom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13 September 2018</a:t>
            </a: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3D Probe Ptychography</a:t>
            </a:r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_CustomB"/>
          <p:cNvSpPr>
            <a:spLocks noGrp="1"/>
          </p:cNvSpPr>
          <p:nvPr>
            <p:ph type="dt" sz="half" idx="2"/>
          </p:nvPr>
        </p:nvSpPr>
        <p:spPr>
          <a:xfrm>
            <a:off x="9726307" y="6476999"/>
            <a:ext cx="1915200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13 September 2018</a:t>
            </a: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7420938" y="6477000"/>
            <a:ext cx="23053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3D Probe Ptychography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2300" y="6477000"/>
            <a:ext cx="598341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48616"/>
            <a:ext cx="1056335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0" y="1449388"/>
            <a:ext cx="11017250" cy="479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13676" name="OFF_Workarea"/>
          <p:cNvSpPr>
            <a:spLocks noChangeArrowheads="1"/>
          </p:cNvSpPr>
          <p:nvPr/>
        </p:nvSpPr>
        <p:spPr bwMode="auto">
          <a:xfrm>
            <a:off x="1318511" y="6477000"/>
            <a:ext cx="6108844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</a:pPr>
            <a:r>
              <a:rPr lang="en-GB" sz="900" b="1" dirty="0">
                <a:solidFill>
                  <a:srgbClr val="000000"/>
                </a:solidFill>
              </a:rPr>
              <a:t>DTU Physics, Technical University of Denmark</a:t>
            </a:r>
          </a:p>
        </p:txBody>
      </p:sp>
      <p:pic>
        <p:nvPicPr>
          <p:cNvPr id="23" name="Picture 4" descr="DTU Corporate logo_F_A0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  <a:cs typeface="+mn-cs"/>
        </a:defRPr>
      </a:lvl1pPr>
      <a:lvl2pPr marL="574675" indent="-19526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2pPr>
      <a:lvl3pPr marL="1279525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</a:defRPr>
      </a:lvl3pPr>
      <a:lvl4pPr marL="1698625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rgbClr val="000000"/>
          </a:solidFill>
          <a:latin typeface="+mn-lt"/>
          <a:ea typeface="+mn-ea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36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24" Type="http://schemas.openxmlformats.org/officeDocument/2006/relationships/image" Target="../media/image34.png"/><Relationship Id="rId5" Type="http://schemas.openxmlformats.org/officeDocument/2006/relationships/image" Target="../media/image7.png"/><Relationship Id="rId15" Type="http://schemas.openxmlformats.org/officeDocument/2006/relationships/image" Target="../media/image31.png"/><Relationship Id="rId23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openxmlformats.org/officeDocument/2006/relationships/image" Target="../media/image11.png"/><Relationship Id="rId14" Type="http://schemas.openxmlformats.org/officeDocument/2006/relationships/image" Target="../media/image30.png"/><Relationship Id="rId22" Type="http://schemas.openxmlformats.org/officeDocument/2006/relationships/image" Target="../media/image24.png"/><Relationship Id="rId27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3D Probe Ptychography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Algorithm and preliminary results</a:t>
            </a:r>
          </a:p>
          <a:p>
            <a:r>
              <a:rPr lang="en-GB" dirty="0" smtClean="0"/>
              <a:t>Anders F. Pedersen</a:t>
            </a:r>
          </a:p>
          <a:p>
            <a:r>
              <a:rPr lang="en-GB" dirty="0" smtClean="0"/>
              <a:t>19-09-2018</a:t>
            </a:r>
            <a:endParaRPr lang="en-GB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object (phase only for dislocation phase)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00" y="1692000"/>
            <a:ext cx="5439001" cy="408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6920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4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Reconstruction: Lens </a:t>
            </a:r>
            <a:r>
              <a:rPr lang="en-US" dirty="0" err="1" smtClean="0"/>
              <a:t>aber</a:t>
            </a:r>
            <a:r>
              <a:rPr lang="en-US" dirty="0" smtClean="0"/>
              <a:t>. + </a:t>
            </a:r>
            <a:r>
              <a:rPr lang="en-US" dirty="0" err="1" smtClean="0"/>
              <a:t>disloc</a:t>
            </a:r>
            <a:r>
              <a:rPr lang="en-US" dirty="0" smtClean="0"/>
              <a:t>. phase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00" y="1692000"/>
            <a:ext cx="5439001" cy="408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6920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8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Reconstruction: Lens </a:t>
            </a:r>
            <a:r>
              <a:rPr lang="en-US" dirty="0" err="1" smtClean="0"/>
              <a:t>aber</a:t>
            </a:r>
            <a:r>
              <a:rPr lang="en-US" dirty="0" smtClean="0"/>
              <a:t>. + no phase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00" y="1692000"/>
            <a:ext cx="5439001" cy="408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6920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8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Reconstruction: No </a:t>
            </a:r>
            <a:r>
              <a:rPr lang="en-US" dirty="0" err="1" smtClean="0"/>
              <a:t>aber</a:t>
            </a:r>
            <a:r>
              <a:rPr lang="en-US" dirty="0" smtClean="0"/>
              <a:t>. + </a:t>
            </a:r>
            <a:r>
              <a:rPr lang="en-US" dirty="0" err="1" smtClean="0"/>
              <a:t>disloc</a:t>
            </a:r>
            <a:r>
              <a:rPr lang="en-US" dirty="0" smtClean="0"/>
              <a:t>. phase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00" y="1692000"/>
            <a:ext cx="5439001" cy="408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6920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5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Reconstruction: No </a:t>
            </a:r>
            <a:r>
              <a:rPr lang="en-US" dirty="0" err="1" smtClean="0"/>
              <a:t>aber</a:t>
            </a:r>
            <a:r>
              <a:rPr lang="en-US" dirty="0" smtClean="0"/>
              <a:t>. + no phase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00" y="1692000"/>
            <a:ext cx="5439001" cy="408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6920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6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Test: projection + probe without ptychography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6920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1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in object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41" y="1628800"/>
            <a:ext cx="5439001" cy="4082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5086" y="2276872"/>
            <a:ext cx="969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  <a:br>
              <a:rPr lang="en-US" dirty="0" smtClean="0"/>
            </a:br>
            <a:r>
              <a:rPr lang="en-US" dirty="0" smtClean="0"/>
              <a:t>strain</a:t>
            </a:r>
            <a:endParaRPr lang="da-DK" dirty="0"/>
          </a:p>
        </p:txBody>
      </p:sp>
      <p:sp>
        <p:nvSpPr>
          <p:cNvPr id="8" name="TextBox 7"/>
          <p:cNvSpPr txBox="1"/>
          <p:nvPr/>
        </p:nvSpPr>
        <p:spPr>
          <a:xfrm>
            <a:off x="2278782" y="2276871"/>
            <a:ext cx="1090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  <a:br>
              <a:rPr lang="en-US" dirty="0" smtClean="0"/>
            </a:br>
            <a:r>
              <a:rPr lang="en-US" dirty="0" smtClean="0"/>
              <a:t>strain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1754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Resolution </a:t>
            </a:r>
            <a:r>
              <a:rPr lang="da-DK" dirty="0" err="1" smtClean="0"/>
              <a:t>analysis</a:t>
            </a:r>
            <a:endParaRPr lang="da-DK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 smtClean="0"/>
              <a:t>X-</a:t>
            </a:r>
            <a:r>
              <a:rPr lang="da-DK" dirty="0" err="1" smtClean="0"/>
              <a:t>direction</a:t>
            </a:r>
            <a:endParaRPr lang="da-DK" dirty="0" smtClean="0"/>
          </a:p>
          <a:p>
            <a:pPr lvl="1"/>
            <a:r>
              <a:rPr lang="da-DK" dirty="0" smtClean="0"/>
              <a:t>30-40 nm (rms)</a:t>
            </a:r>
          </a:p>
          <a:p>
            <a:pPr lvl="1"/>
            <a:r>
              <a:rPr lang="da-DK" dirty="0" smtClean="0"/>
              <a:t>Independent of aberrations</a:t>
            </a:r>
          </a:p>
          <a:p>
            <a:r>
              <a:rPr lang="da-DK" dirty="0" smtClean="0"/>
              <a:t>Y-</a:t>
            </a:r>
            <a:r>
              <a:rPr lang="da-DK" dirty="0" err="1" smtClean="0"/>
              <a:t>direction</a:t>
            </a:r>
            <a:endParaRPr lang="da-DK" dirty="0" smtClean="0"/>
          </a:p>
          <a:p>
            <a:pPr lvl="1"/>
            <a:r>
              <a:rPr lang="da-DK" dirty="0" smtClean="0"/>
              <a:t>20-30 nm (rms)</a:t>
            </a:r>
          </a:p>
          <a:p>
            <a:pPr lvl="1"/>
            <a:r>
              <a:rPr lang="da-DK" dirty="0" smtClean="0"/>
              <a:t>Independent of aberrations</a:t>
            </a:r>
          </a:p>
          <a:p>
            <a:r>
              <a:rPr lang="da-DK" dirty="0" smtClean="0"/>
              <a:t>Z-</a:t>
            </a:r>
            <a:r>
              <a:rPr lang="da-DK" dirty="0" err="1" smtClean="0"/>
              <a:t>direction</a:t>
            </a:r>
            <a:endParaRPr lang="da-DK" dirty="0" smtClean="0"/>
          </a:p>
          <a:p>
            <a:pPr lvl="1"/>
            <a:r>
              <a:rPr lang="da-DK" dirty="0" smtClean="0"/>
              <a:t>175 nm (rms)</a:t>
            </a:r>
          </a:p>
          <a:p>
            <a:pPr lvl="1"/>
            <a:r>
              <a:rPr lang="da-DK" dirty="0" smtClean="0"/>
              <a:t>Independent of aberrations</a:t>
            </a:r>
          </a:p>
          <a:p>
            <a:pPr lvl="1"/>
            <a:r>
              <a:rPr lang="da-DK" dirty="0" smtClean="0"/>
              <a:t>Limited by </a:t>
            </a:r>
            <a:r>
              <a:rPr lang="da-DK" dirty="0" err="1" smtClean="0"/>
              <a:t>beam</a:t>
            </a:r>
            <a:r>
              <a:rPr lang="da-DK" dirty="0" smtClean="0"/>
              <a:t> </a:t>
            </a:r>
            <a:r>
              <a:rPr lang="da-DK" dirty="0" err="1" smtClean="0"/>
              <a:t>size</a:t>
            </a:r>
            <a:endParaRPr lang="da-DK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 smtClean="0"/>
              <a:t>Diagonal (</a:t>
            </a:r>
            <a:r>
              <a:rPr lang="da-DK" dirty="0" err="1" smtClean="0"/>
              <a:t>semi</a:t>
            </a:r>
            <a:r>
              <a:rPr lang="da-DK" dirty="0" smtClean="0"/>
              <a:t>-parallel to </a:t>
            </a:r>
            <a:r>
              <a:rPr lang="da-DK" dirty="0" err="1" smtClean="0"/>
              <a:t>beam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100-105 nm (rms)</a:t>
            </a:r>
          </a:p>
          <a:p>
            <a:pPr lvl="1"/>
            <a:r>
              <a:rPr lang="da-DK" dirty="0" smtClean="0"/>
              <a:t>Independent of aberrations</a:t>
            </a:r>
          </a:p>
          <a:p>
            <a:r>
              <a:rPr lang="da-DK" dirty="0" smtClean="0"/>
              <a:t>Diagonal (</a:t>
            </a:r>
            <a:r>
              <a:rPr lang="da-DK" dirty="0" err="1" smtClean="0"/>
              <a:t>semi-perpendicular</a:t>
            </a:r>
            <a:r>
              <a:rPr lang="da-DK" dirty="0" smtClean="0"/>
              <a:t> to </a:t>
            </a:r>
            <a:r>
              <a:rPr lang="da-DK" dirty="0" err="1" smtClean="0"/>
              <a:t>beam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100-105 nm (rms)</a:t>
            </a:r>
          </a:p>
          <a:p>
            <a:pPr lvl="1"/>
            <a:r>
              <a:rPr lang="da-DK" dirty="0" smtClean="0"/>
              <a:t>Independent of aberrations</a:t>
            </a:r>
          </a:p>
          <a:p>
            <a:r>
              <a:rPr lang="da-DK" dirty="0" err="1" smtClean="0"/>
              <a:t>Both</a:t>
            </a:r>
            <a:r>
              <a:rPr lang="da-DK" dirty="0" smtClean="0"/>
              <a:t> diagonals </a:t>
            </a:r>
            <a:r>
              <a:rPr lang="da-DK" dirty="0" err="1" smtClean="0"/>
              <a:t>limited</a:t>
            </a:r>
            <a:r>
              <a:rPr lang="da-DK" dirty="0" smtClean="0"/>
              <a:t> by </a:t>
            </a:r>
            <a:r>
              <a:rPr lang="da-DK" dirty="0" err="1" smtClean="0"/>
              <a:t>beam</a:t>
            </a:r>
            <a:r>
              <a:rPr lang="da-DK" dirty="0" smtClean="0"/>
              <a:t> </a:t>
            </a:r>
            <a:r>
              <a:rPr lang="da-DK" dirty="0" err="1" smtClean="0"/>
              <a:t>size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52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Additional</a:t>
            </a:r>
            <a:r>
              <a:rPr lang="da-DK" dirty="0" smtClean="0"/>
              <a:t> tests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a-DK" dirty="0" smtClean="0"/>
                  <a:t>All </a:t>
                </a:r>
                <a:r>
                  <a:rPr lang="da-DK" dirty="0" err="1" smtClean="0"/>
                  <a:t>use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objects</a:t>
                </a:r>
                <a:r>
                  <a:rPr lang="da-DK" dirty="0" smtClean="0"/>
                  <a:t> with </a:t>
                </a:r>
                <a:r>
                  <a:rPr lang="da-DK" dirty="0" err="1" smtClean="0"/>
                  <a:t>phase</a:t>
                </a:r>
                <a:r>
                  <a:rPr lang="da-DK" dirty="0" smtClean="0"/>
                  <a:t> from </a:t>
                </a:r>
                <a:r>
                  <a:rPr lang="da-DK" dirty="0" err="1" smtClean="0"/>
                  <a:t>dislocations</a:t>
                </a:r>
                <a:r>
                  <a:rPr lang="da-DK" dirty="0" smtClean="0"/>
                  <a:t> and </a:t>
                </a:r>
                <a:r>
                  <a:rPr lang="da-DK" dirty="0" err="1" smtClean="0"/>
                  <a:t>aberrated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objective</a:t>
                </a:r>
                <a:r>
                  <a:rPr lang="da-DK" dirty="0" smtClean="0"/>
                  <a:t> lens</a:t>
                </a:r>
              </a:p>
              <a:p>
                <a:r>
                  <a:rPr lang="da-DK" dirty="0" err="1" smtClean="0"/>
                  <a:t>Increased</a:t>
                </a:r>
                <a:r>
                  <a:rPr lang="da-DK" dirty="0" smtClean="0"/>
                  <a:t> NA</a:t>
                </a:r>
              </a:p>
              <a:p>
                <a:pPr lvl="1"/>
                <a:r>
                  <a:rPr lang="da-DK" dirty="0" smtClean="0"/>
                  <a:t>2x</a:t>
                </a:r>
              </a:p>
              <a:p>
                <a:pPr lvl="1"/>
                <a:r>
                  <a:rPr lang="da-DK" dirty="0" smtClean="0"/>
                  <a:t>4x</a:t>
                </a:r>
              </a:p>
              <a:p>
                <a:pPr lvl="1"/>
                <a:r>
                  <a:rPr lang="da-DK" dirty="0" smtClean="0"/>
                  <a:t>8x</a:t>
                </a:r>
              </a:p>
              <a:p>
                <a:r>
                  <a:rPr lang="da-DK" dirty="0" err="1" smtClean="0"/>
                  <a:t>Finite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photon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energy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bandwidth</a:t>
                </a:r>
                <a:endParaRPr lang="da-DK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1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  <m:r>
                      <a:rPr lang="en-1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da-DK" dirty="0" smtClean="0"/>
                  <a:t> (FWHM)</a:t>
                </a:r>
              </a:p>
              <a:p>
                <a:pPr lvl="1"/>
                <a:r>
                  <a:rPr lang="da-DK" dirty="0" err="1" smtClean="0"/>
                  <a:t>Longitudinal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coherence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length</a:t>
                </a:r>
                <a:r>
                  <a:rPr lang="da-DK" dirty="0" smtClean="0"/>
                  <a:t>:</a:t>
                </a:r>
              </a:p>
              <a:p>
                <a:pPr lvl="1"/>
                <a:r>
                  <a:rPr lang="da-DK" dirty="0" smtClean="0"/>
                  <a:t>Optical </a:t>
                </a:r>
                <a:r>
                  <a:rPr lang="da-DK" dirty="0" err="1" smtClean="0"/>
                  <a:t>path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length</a:t>
                </a:r>
                <a:r>
                  <a:rPr lang="da-DK" dirty="0" smtClean="0"/>
                  <a:t> difference: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1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15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da-DK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165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54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Additional</a:t>
            </a:r>
            <a:r>
              <a:rPr lang="da-DK" dirty="0" smtClean="0"/>
              <a:t> tests: 3D </a:t>
            </a:r>
            <a:r>
              <a:rPr lang="da-DK" dirty="0" err="1" smtClean="0"/>
              <a:t>renderings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8" name="Reconstructions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2867" y="1484784"/>
            <a:ext cx="4320000" cy="43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95538" y="2356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NA </a:t>
            </a:r>
            <a:r>
              <a:rPr lang="en-150" dirty="0" smtClean="0"/>
              <a:t>–</a:t>
            </a:r>
            <a:r>
              <a:rPr lang="da-DK" dirty="0" smtClean="0"/>
              <a:t> 2x</a:t>
            </a:r>
            <a:endParaRPr lang="da-DK" dirty="0"/>
          </a:p>
        </p:txBody>
      </p:sp>
      <p:sp>
        <p:nvSpPr>
          <p:cNvPr id="10" name="TextBox 9"/>
          <p:cNvSpPr txBox="1"/>
          <p:nvPr/>
        </p:nvSpPr>
        <p:spPr>
          <a:xfrm>
            <a:off x="8184793" y="235653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NA </a:t>
            </a:r>
            <a:r>
              <a:rPr lang="en-150" dirty="0" smtClean="0"/>
              <a:t>–</a:t>
            </a:r>
            <a:r>
              <a:rPr lang="da-DK" dirty="0" smtClean="0"/>
              <a:t> 4x</a:t>
            </a:r>
            <a:endParaRPr lang="da-DK" dirty="0"/>
          </a:p>
        </p:txBody>
      </p:sp>
      <p:sp>
        <p:nvSpPr>
          <p:cNvPr id="11" name="TextBox 10"/>
          <p:cNvSpPr txBox="1"/>
          <p:nvPr/>
        </p:nvSpPr>
        <p:spPr>
          <a:xfrm>
            <a:off x="2595537" y="443711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NA </a:t>
            </a:r>
            <a:r>
              <a:rPr lang="en-150" dirty="0" smtClean="0"/>
              <a:t>–</a:t>
            </a:r>
            <a:r>
              <a:rPr lang="da-DK" dirty="0" smtClean="0"/>
              <a:t> 8x</a:t>
            </a:r>
            <a:endParaRPr lang="da-DK" dirty="0"/>
          </a:p>
        </p:txBody>
      </p:sp>
      <p:sp>
        <p:nvSpPr>
          <p:cNvPr id="12" name="TextBox 11"/>
          <p:cNvSpPr txBox="1"/>
          <p:nvPr/>
        </p:nvSpPr>
        <p:spPr>
          <a:xfrm>
            <a:off x="8184793" y="4317737"/>
            <a:ext cx="1237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Partial</a:t>
            </a:r>
            <a:r>
              <a:rPr lang="da-DK" dirty="0"/>
              <a:t/>
            </a:r>
            <a:br>
              <a:rPr lang="da-DK" dirty="0"/>
            </a:br>
            <a:r>
              <a:rPr lang="da-DK" dirty="0" err="1" smtClean="0"/>
              <a:t>coherence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7791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Setup</a:t>
            </a:r>
            <a:endParaRPr lang="en-GB" dirty="0"/>
          </a:p>
        </p:txBody>
      </p:sp>
      <p:sp>
        <p:nvSpPr>
          <p:cNvPr id="5" name="Date_CustomB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13 September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FLD_Presentation Titl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3D Probe Ptychography</a:t>
            </a:r>
          </a:p>
        </p:txBody>
      </p:sp>
      <p:sp>
        <p:nvSpPr>
          <p:cNvPr id="2" name="5-Point Star 1"/>
          <p:cNvSpPr/>
          <p:nvPr/>
        </p:nvSpPr>
        <p:spPr bwMode="auto">
          <a:xfrm>
            <a:off x="2422798" y="2852936"/>
            <a:ext cx="1800200" cy="1800200"/>
          </a:xfrm>
          <a:prstGeom prst="star5">
            <a:avLst>
              <a:gd name="adj" fmla="val 29979"/>
              <a:gd name="hf" fmla="val 105146"/>
              <a:gd name="vf" fmla="val 11055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3" name="Rectangle 2"/>
          <p:cNvSpPr/>
          <p:nvPr/>
        </p:nvSpPr>
        <p:spPr bwMode="auto">
          <a:xfrm rot="3600000">
            <a:off x="447549" y="3668283"/>
            <a:ext cx="5750699" cy="432048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50000">
                <a:schemeClr val="accent4">
                  <a:lumMod val="100000"/>
                  <a:alpha val="50000"/>
                </a:schemeClr>
              </a:gs>
              <a:gs pos="100000">
                <a:schemeClr val="accent4">
                  <a:alpha val="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22300" y="3884307"/>
            <a:ext cx="1065748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3394289" y="2717676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Sample: </a:t>
            </a:r>
            <a:r>
              <a:rPr lang="el-GR" i="1" dirty="0" smtClean="0"/>
              <a:t>ρ</a:t>
            </a:r>
            <a:endParaRPr lang="da-DK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93261" y="1306574"/>
            <a:ext cx="2872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Focused</a:t>
            </a:r>
            <a:r>
              <a:rPr lang="da-DK" dirty="0" smtClean="0"/>
              <a:t> </a:t>
            </a:r>
            <a:r>
              <a:rPr lang="da-DK" dirty="0" err="1" smtClean="0"/>
              <a:t>beam</a:t>
            </a:r>
            <a:r>
              <a:rPr lang="da-DK" dirty="0" smtClean="0"/>
              <a:t> (</a:t>
            </a:r>
            <a:r>
              <a:rPr lang="da-DK" dirty="0" err="1" smtClean="0"/>
              <a:t>probe</a:t>
            </a:r>
            <a:r>
              <a:rPr lang="da-DK" dirty="0" smtClean="0"/>
              <a:t>): </a:t>
            </a:r>
            <a:r>
              <a:rPr lang="da-DK" i="1" dirty="0" smtClean="0"/>
              <a:t>P</a:t>
            </a:r>
            <a:r>
              <a:rPr lang="da-DK" i="1" baseline="-25000" dirty="0" smtClean="0"/>
              <a:t>j</a:t>
            </a:r>
            <a:endParaRPr lang="da-DK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19236" y="3544215"/>
            <a:ext cx="137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Optical axis</a:t>
            </a:r>
            <a:endParaRPr lang="da-DK" dirty="0"/>
          </a:p>
        </p:txBody>
      </p:sp>
      <p:sp>
        <p:nvSpPr>
          <p:cNvPr id="18" name="Freeform 17"/>
          <p:cNvSpPr/>
          <p:nvPr/>
        </p:nvSpPr>
        <p:spPr bwMode="auto">
          <a:xfrm>
            <a:off x="5455727" y="2835651"/>
            <a:ext cx="578882" cy="2094235"/>
          </a:xfrm>
          <a:custGeom>
            <a:avLst/>
            <a:gdLst>
              <a:gd name="connsiteX0" fmla="*/ 437140 w 874279"/>
              <a:gd name="connsiteY0" fmla="*/ 0 h 1840773"/>
              <a:gd name="connsiteX1" fmla="*/ 441909 w 874279"/>
              <a:gd name="connsiteY1" fmla="*/ 3566 h 1840773"/>
              <a:gd name="connsiteX2" fmla="*/ 874279 w 874279"/>
              <a:gd name="connsiteY2" fmla="*/ 920386 h 1840773"/>
              <a:gd name="connsiteX3" fmla="*/ 441909 w 874279"/>
              <a:gd name="connsiteY3" fmla="*/ 1837206 h 1840773"/>
              <a:gd name="connsiteX4" fmla="*/ 437140 w 874279"/>
              <a:gd name="connsiteY4" fmla="*/ 1840773 h 1840773"/>
              <a:gd name="connsiteX5" fmla="*/ 432370 w 874279"/>
              <a:gd name="connsiteY5" fmla="*/ 1837206 h 1840773"/>
              <a:gd name="connsiteX6" fmla="*/ 0 w 874279"/>
              <a:gd name="connsiteY6" fmla="*/ 920386 h 1840773"/>
              <a:gd name="connsiteX7" fmla="*/ 432370 w 874279"/>
              <a:gd name="connsiteY7" fmla="*/ 3566 h 1840773"/>
              <a:gd name="connsiteX8" fmla="*/ 437140 w 874279"/>
              <a:gd name="connsiteY8" fmla="*/ 0 h 1840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4279" h="1840773">
                <a:moveTo>
                  <a:pt x="437140" y="0"/>
                </a:moveTo>
                <a:lnTo>
                  <a:pt x="441909" y="3566"/>
                </a:lnTo>
                <a:cubicBezTo>
                  <a:pt x="705969" y="221487"/>
                  <a:pt x="874279" y="551281"/>
                  <a:pt x="874279" y="920386"/>
                </a:cubicBezTo>
                <a:cubicBezTo>
                  <a:pt x="874279" y="1289491"/>
                  <a:pt x="705969" y="1619286"/>
                  <a:pt x="441909" y="1837206"/>
                </a:cubicBezTo>
                <a:lnTo>
                  <a:pt x="437140" y="1840773"/>
                </a:lnTo>
                <a:lnTo>
                  <a:pt x="432370" y="1837206"/>
                </a:lnTo>
                <a:cubicBezTo>
                  <a:pt x="168311" y="1619286"/>
                  <a:pt x="0" y="1289491"/>
                  <a:pt x="0" y="920386"/>
                </a:cubicBezTo>
                <a:cubicBezTo>
                  <a:pt x="0" y="551281"/>
                  <a:pt x="168311" y="221487"/>
                  <a:pt x="432370" y="3566"/>
                </a:cubicBezTo>
                <a:lnTo>
                  <a:pt x="43714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65970" y="5157192"/>
            <a:ext cx="1804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Objective</a:t>
            </a:r>
            <a:r>
              <a:rPr lang="da-DK" dirty="0" smtClean="0"/>
              <a:t> lens:</a:t>
            </a:r>
            <a:br>
              <a:rPr lang="da-DK" dirty="0" smtClean="0"/>
            </a:br>
            <a:r>
              <a:rPr lang="da-DK" dirty="0" err="1" smtClean="0"/>
              <a:t>Aperture</a:t>
            </a:r>
            <a:r>
              <a:rPr lang="da-DK" dirty="0" smtClean="0"/>
              <a:t>: </a:t>
            </a:r>
            <a:r>
              <a:rPr lang="da-DK" i="1" dirty="0" smtClean="0"/>
              <a:t>Ap</a:t>
            </a:r>
            <a:r>
              <a:rPr lang="da-DK" dirty="0" smtClean="0"/>
              <a:t/>
            </a:r>
            <a:br>
              <a:rPr lang="da-DK" dirty="0" smtClean="0"/>
            </a:br>
            <a:r>
              <a:rPr lang="da-DK" dirty="0" smtClean="0"/>
              <a:t>Aberrations: </a:t>
            </a:r>
            <a:r>
              <a:rPr lang="da-DK" i="1" dirty="0" smtClean="0"/>
              <a:t>Ab</a:t>
            </a:r>
          </a:p>
        </p:txBody>
      </p:sp>
      <p:cxnSp>
        <p:nvCxnSpPr>
          <p:cNvPr id="21" name="Straight Connector 20"/>
          <p:cNvCxnSpPr>
            <a:endCxn id="18" idx="7"/>
          </p:cNvCxnSpPr>
          <p:nvPr/>
        </p:nvCxnSpPr>
        <p:spPr bwMode="auto">
          <a:xfrm flipV="1">
            <a:off x="3322898" y="2839708"/>
            <a:ext cx="2419112" cy="10430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endCxn id="18" idx="5"/>
          </p:cNvCxnSpPr>
          <p:nvPr/>
        </p:nvCxnSpPr>
        <p:spPr bwMode="auto">
          <a:xfrm>
            <a:off x="3341281" y="3882768"/>
            <a:ext cx="2400729" cy="10430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18" idx="0"/>
          </p:cNvCxnSpPr>
          <p:nvPr/>
        </p:nvCxnSpPr>
        <p:spPr bwMode="auto">
          <a:xfrm>
            <a:off x="5745168" y="2835651"/>
            <a:ext cx="4814534" cy="27535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18" idx="5"/>
          </p:cNvCxnSpPr>
          <p:nvPr/>
        </p:nvCxnSpPr>
        <p:spPr bwMode="auto">
          <a:xfrm flipV="1">
            <a:off x="5742010" y="2204864"/>
            <a:ext cx="4817692" cy="27209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Rectangle 27"/>
          <p:cNvSpPr/>
          <p:nvPr/>
        </p:nvSpPr>
        <p:spPr bwMode="auto">
          <a:xfrm>
            <a:off x="10559702" y="1844825"/>
            <a:ext cx="303064" cy="41044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1126654" y="4925828"/>
            <a:ext cx="0" cy="7920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 rot="5400000" flipV="1">
            <a:off x="1522698" y="5321872"/>
            <a:ext cx="0" cy="7920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Flowchart: Summing Junction 34"/>
          <p:cNvSpPr/>
          <p:nvPr/>
        </p:nvSpPr>
        <p:spPr bwMode="auto">
          <a:xfrm>
            <a:off x="1395077" y="5201809"/>
            <a:ext cx="288032" cy="288032"/>
          </a:xfrm>
          <a:prstGeom prst="flowChartSummingJunction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91022" y="5489841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z</a:t>
            </a:r>
            <a:endParaRPr lang="da-DK" dirty="0"/>
          </a:p>
        </p:txBody>
      </p:sp>
      <p:sp>
        <p:nvSpPr>
          <p:cNvPr id="37" name="TextBox 36"/>
          <p:cNvSpPr txBox="1"/>
          <p:nvPr/>
        </p:nvSpPr>
        <p:spPr>
          <a:xfrm>
            <a:off x="810969" y="472768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y</a:t>
            </a:r>
            <a:endParaRPr lang="da-DK" dirty="0"/>
          </a:p>
        </p:txBody>
      </p:sp>
      <p:sp>
        <p:nvSpPr>
          <p:cNvPr id="38" name="TextBox 37"/>
          <p:cNvSpPr txBox="1"/>
          <p:nvPr/>
        </p:nvSpPr>
        <p:spPr>
          <a:xfrm>
            <a:off x="1603613" y="495338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x</a:t>
            </a:r>
            <a:endParaRPr lang="da-DK" dirty="0"/>
          </a:p>
        </p:txBody>
      </p:sp>
      <p:sp>
        <p:nvSpPr>
          <p:cNvPr id="39" name="Rectangle 38"/>
          <p:cNvSpPr/>
          <p:nvPr/>
        </p:nvSpPr>
        <p:spPr bwMode="auto">
          <a:xfrm>
            <a:off x="7420938" y="2060848"/>
            <a:ext cx="330452" cy="150449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421193" y="4213418"/>
            <a:ext cx="330452" cy="150449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78141" y="1542421"/>
            <a:ext cx="2416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Slit</a:t>
            </a:r>
            <a:r>
              <a:rPr lang="da-DK" dirty="0" smtClean="0"/>
              <a:t> in image plane: </a:t>
            </a:r>
            <a:r>
              <a:rPr lang="da-DK" i="1" dirty="0" smtClean="0"/>
              <a:t>S</a:t>
            </a:r>
            <a:endParaRPr lang="da-DK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9726307" y="1372175"/>
            <a:ext cx="21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Detector</a:t>
            </a:r>
            <a:r>
              <a:rPr lang="da-DK" dirty="0" smtClean="0"/>
              <a:t> (far </a:t>
            </a:r>
            <a:r>
              <a:rPr lang="da-DK" dirty="0" err="1" smtClean="0"/>
              <a:t>field</a:t>
            </a:r>
            <a:r>
              <a:rPr lang="da-DK" dirty="0" smtClean="0"/>
              <a:t>)</a:t>
            </a:r>
            <a:endParaRPr lang="da-DK" dirty="0"/>
          </a:p>
        </p:txBody>
      </p:sp>
      <p:sp>
        <p:nvSpPr>
          <p:cNvPr id="54" name="Freeform 53"/>
          <p:cNvSpPr/>
          <p:nvPr/>
        </p:nvSpPr>
        <p:spPr bwMode="auto">
          <a:xfrm>
            <a:off x="2857500" y="3486150"/>
            <a:ext cx="228600" cy="400050"/>
          </a:xfrm>
          <a:custGeom>
            <a:avLst/>
            <a:gdLst>
              <a:gd name="connsiteX0" fmla="*/ 228600 w 228600"/>
              <a:gd name="connsiteY0" fmla="*/ 0 h 400050"/>
              <a:gd name="connsiteX1" fmla="*/ 57150 w 228600"/>
              <a:gd name="connsiteY1" fmla="*/ 171450 h 400050"/>
              <a:gd name="connsiteX2" fmla="*/ 0 w 228600"/>
              <a:gd name="connsiteY2" fmla="*/ 4000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400050">
                <a:moveTo>
                  <a:pt x="228600" y="0"/>
                </a:moveTo>
                <a:cubicBezTo>
                  <a:pt x="161925" y="52387"/>
                  <a:pt x="95250" y="104775"/>
                  <a:pt x="57150" y="171450"/>
                </a:cubicBezTo>
                <a:cubicBezTo>
                  <a:pt x="19050" y="238125"/>
                  <a:pt x="9525" y="319087"/>
                  <a:pt x="0" y="400050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505833" y="3459737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2</a:t>
            </a:r>
            <a:r>
              <a:rPr lang="el-GR" dirty="0" smtClean="0"/>
              <a:t>θ</a:t>
            </a:r>
            <a:endParaRPr lang="da-DK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NA </a:t>
            </a:r>
            <a:r>
              <a:rPr lang="en-150" dirty="0" smtClean="0"/>
              <a:t>–</a:t>
            </a:r>
            <a:r>
              <a:rPr lang="da-DK" dirty="0" smtClean="0"/>
              <a:t> 2x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00" y="1692000"/>
            <a:ext cx="5439001" cy="408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6920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45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NA </a:t>
            </a:r>
            <a:r>
              <a:rPr lang="en-150" dirty="0" smtClean="0"/>
              <a:t>–</a:t>
            </a:r>
            <a:r>
              <a:rPr lang="da-DK" dirty="0" smtClean="0"/>
              <a:t> 4x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00" y="1692000"/>
            <a:ext cx="5439001" cy="408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6920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66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NA </a:t>
            </a:r>
            <a:r>
              <a:rPr lang="en-150" dirty="0" smtClean="0"/>
              <a:t>–</a:t>
            </a:r>
            <a:r>
              <a:rPr lang="da-DK" dirty="0" smtClean="0"/>
              <a:t> 8x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00" y="1692000"/>
            <a:ext cx="5439001" cy="408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6920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86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Partial</a:t>
            </a:r>
            <a:r>
              <a:rPr lang="da-DK" dirty="0" smtClean="0"/>
              <a:t> </a:t>
            </a:r>
            <a:r>
              <a:rPr lang="da-DK" dirty="0" err="1" smtClean="0"/>
              <a:t>coherence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000" y="1692000"/>
            <a:ext cx="5439001" cy="408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692000"/>
            <a:ext cx="5439001" cy="40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Resolution </a:t>
            </a:r>
            <a:r>
              <a:rPr lang="da-DK" dirty="0" err="1" smtClean="0"/>
              <a:t>analysis</a:t>
            </a:r>
            <a:endParaRPr lang="da-DK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smtClean="0"/>
              <a:t>X-</a:t>
            </a:r>
            <a:r>
              <a:rPr lang="da-DK" dirty="0" err="1" smtClean="0"/>
              <a:t>direction</a:t>
            </a:r>
            <a:endParaRPr lang="da-DK" dirty="0" smtClean="0"/>
          </a:p>
          <a:p>
            <a:pPr lvl="1"/>
            <a:r>
              <a:rPr lang="da-DK" dirty="0" smtClean="0"/>
              <a:t>35 nm</a:t>
            </a:r>
          </a:p>
          <a:p>
            <a:pPr lvl="1"/>
            <a:r>
              <a:rPr lang="da-DK" dirty="0" smtClean="0"/>
              <a:t>NA </a:t>
            </a:r>
            <a:r>
              <a:rPr lang="da-DK" dirty="0" err="1" smtClean="0"/>
              <a:t>does</a:t>
            </a:r>
            <a:r>
              <a:rPr lang="da-DK" dirty="0" smtClean="0"/>
              <a:t> not </a:t>
            </a:r>
            <a:r>
              <a:rPr lang="da-DK" dirty="0" err="1" smtClean="0"/>
              <a:t>influence</a:t>
            </a:r>
            <a:r>
              <a:rPr lang="da-DK" dirty="0" smtClean="0"/>
              <a:t> resolution</a:t>
            </a:r>
          </a:p>
          <a:p>
            <a:r>
              <a:rPr lang="da-DK" dirty="0" smtClean="0"/>
              <a:t>Y-</a:t>
            </a:r>
            <a:r>
              <a:rPr lang="da-DK" dirty="0" err="1" smtClean="0"/>
              <a:t>direction</a:t>
            </a:r>
            <a:endParaRPr lang="da-DK" dirty="0" smtClean="0"/>
          </a:p>
          <a:p>
            <a:pPr lvl="1"/>
            <a:r>
              <a:rPr lang="da-DK" dirty="0" smtClean="0"/>
              <a:t>NA 2x: 23 nm (rms)</a:t>
            </a:r>
          </a:p>
          <a:p>
            <a:pPr lvl="1"/>
            <a:r>
              <a:rPr lang="da-DK" dirty="0" smtClean="0"/>
              <a:t>NA 4x and 8x: 9 nm (rms)</a:t>
            </a:r>
          </a:p>
          <a:p>
            <a:pPr lvl="1"/>
            <a:r>
              <a:rPr lang="da-DK" dirty="0" smtClean="0"/>
              <a:t>Pixel </a:t>
            </a:r>
            <a:r>
              <a:rPr lang="da-DK" dirty="0" err="1" smtClean="0"/>
              <a:t>size</a:t>
            </a:r>
            <a:r>
              <a:rPr lang="da-DK" dirty="0" smtClean="0"/>
              <a:t>: 19.5 nm</a:t>
            </a:r>
          </a:p>
          <a:p>
            <a:pPr lvl="1"/>
            <a:r>
              <a:rPr lang="da-DK" dirty="0" err="1" smtClean="0"/>
              <a:t>Partial</a:t>
            </a:r>
            <a:r>
              <a:rPr lang="da-DK" dirty="0" smtClean="0"/>
              <a:t> </a:t>
            </a:r>
            <a:r>
              <a:rPr lang="da-DK" dirty="0" err="1" smtClean="0"/>
              <a:t>coherence</a:t>
            </a:r>
            <a:r>
              <a:rPr lang="da-DK" dirty="0" smtClean="0"/>
              <a:t>: 26 nm</a:t>
            </a:r>
          </a:p>
          <a:p>
            <a:r>
              <a:rPr lang="da-DK" dirty="0" smtClean="0"/>
              <a:t>Z-</a:t>
            </a:r>
            <a:r>
              <a:rPr lang="da-DK" dirty="0" err="1" smtClean="0"/>
              <a:t>direction</a:t>
            </a:r>
            <a:endParaRPr lang="da-DK" dirty="0" smtClean="0"/>
          </a:p>
          <a:p>
            <a:pPr lvl="1"/>
            <a:r>
              <a:rPr lang="da-DK" dirty="0" smtClean="0"/>
              <a:t>175 nm (rms)</a:t>
            </a:r>
          </a:p>
          <a:p>
            <a:pPr lvl="1"/>
            <a:r>
              <a:rPr lang="da-DK" dirty="0" smtClean="0"/>
              <a:t>Still </a:t>
            </a:r>
            <a:r>
              <a:rPr lang="da-DK" dirty="0" err="1" smtClean="0"/>
              <a:t>limited</a:t>
            </a:r>
            <a:r>
              <a:rPr lang="da-DK" dirty="0" smtClean="0"/>
              <a:t> by </a:t>
            </a:r>
            <a:r>
              <a:rPr lang="da-DK" dirty="0" err="1" smtClean="0"/>
              <a:t>beam</a:t>
            </a:r>
            <a:r>
              <a:rPr lang="da-DK" dirty="0" smtClean="0"/>
              <a:t> </a:t>
            </a:r>
            <a:r>
              <a:rPr lang="da-DK" dirty="0" err="1" smtClean="0"/>
              <a:t>size</a:t>
            </a:r>
            <a:endParaRPr lang="da-DK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84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Parameters: </a:t>
            </a:r>
            <a:r>
              <a:rPr lang="da-DK" dirty="0" err="1" smtClean="0"/>
              <a:t>Based</a:t>
            </a:r>
            <a:r>
              <a:rPr lang="da-DK" dirty="0" smtClean="0"/>
              <a:t> on 3DBPP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 err="1" smtClean="0"/>
              <a:t>Probe</a:t>
            </a:r>
            <a:endParaRPr lang="da-DK" dirty="0" smtClean="0"/>
          </a:p>
          <a:p>
            <a:pPr lvl="1"/>
            <a:r>
              <a:rPr lang="da-DK" dirty="0" smtClean="0"/>
              <a:t>2D </a:t>
            </a:r>
            <a:r>
              <a:rPr lang="da-DK" dirty="0" err="1" smtClean="0"/>
              <a:t>Gaussian</a:t>
            </a:r>
            <a:r>
              <a:rPr lang="da-DK" dirty="0"/>
              <a:t> </a:t>
            </a:r>
            <a:r>
              <a:rPr lang="da-DK" dirty="0" smtClean="0"/>
              <a:t>(</a:t>
            </a:r>
            <a:r>
              <a:rPr lang="da-DK" dirty="0" err="1" smtClean="0"/>
              <a:t>symmetric</a:t>
            </a:r>
            <a:r>
              <a:rPr lang="da-DK" dirty="0" smtClean="0"/>
              <a:t>)</a:t>
            </a:r>
          </a:p>
          <a:p>
            <a:pPr lvl="1"/>
            <a:r>
              <a:rPr lang="da-DK" dirty="0" smtClean="0"/>
              <a:t>Uniform </a:t>
            </a:r>
            <a:r>
              <a:rPr lang="da-DK" dirty="0" err="1" smtClean="0"/>
              <a:t>phase</a:t>
            </a:r>
            <a:r>
              <a:rPr lang="da-DK" dirty="0" smtClean="0"/>
              <a:t> (i.e. </a:t>
            </a:r>
            <a:r>
              <a:rPr lang="da-DK" dirty="0" err="1" smtClean="0"/>
              <a:t>probe</a:t>
            </a:r>
            <a:r>
              <a:rPr lang="da-DK" dirty="0" smtClean="0"/>
              <a:t> is real)</a:t>
            </a:r>
          </a:p>
          <a:p>
            <a:pPr lvl="1"/>
            <a:r>
              <a:rPr lang="da-DK" dirty="0" smtClean="0"/>
              <a:t>Rastered in 2D, </a:t>
            </a:r>
            <a:r>
              <a:rPr lang="da-DK" dirty="0" err="1" smtClean="0"/>
              <a:t>perpendicular</a:t>
            </a:r>
            <a:r>
              <a:rPr lang="da-DK" dirty="0" smtClean="0"/>
              <a:t> to the </a:t>
            </a:r>
            <a:r>
              <a:rPr lang="da-DK" dirty="0" err="1" smtClean="0"/>
              <a:t>beam</a:t>
            </a:r>
            <a:r>
              <a:rPr lang="da-DK" dirty="0" smtClean="0"/>
              <a:t> </a:t>
            </a:r>
            <a:r>
              <a:rPr lang="da-DK" dirty="0" err="1" smtClean="0"/>
              <a:t>direction</a:t>
            </a:r>
            <a:endParaRPr lang="da-DK" dirty="0" smtClean="0"/>
          </a:p>
          <a:p>
            <a:r>
              <a:rPr lang="da-DK" dirty="0" smtClean="0"/>
              <a:t>Sample</a:t>
            </a:r>
          </a:p>
          <a:p>
            <a:pPr lvl="1"/>
            <a:r>
              <a:rPr lang="da-DK" dirty="0" err="1" smtClean="0"/>
              <a:t>Complex</a:t>
            </a:r>
            <a:r>
              <a:rPr lang="da-DK" dirty="0" smtClean="0"/>
              <a:t> </a:t>
            </a:r>
            <a:r>
              <a:rPr lang="da-DK" dirty="0" err="1" smtClean="0"/>
              <a:t>density</a:t>
            </a:r>
            <a:endParaRPr lang="da-DK" dirty="0" smtClean="0"/>
          </a:p>
          <a:p>
            <a:pPr lvl="1"/>
            <a:r>
              <a:rPr lang="da-DK" dirty="0" err="1" smtClean="0"/>
              <a:t>Phase</a:t>
            </a:r>
            <a:r>
              <a:rPr lang="da-DK" dirty="0" smtClean="0"/>
              <a:t> </a:t>
            </a:r>
            <a:r>
              <a:rPr lang="da-DK" dirty="0" err="1" smtClean="0"/>
              <a:t>inspired</a:t>
            </a:r>
            <a:r>
              <a:rPr lang="da-DK" dirty="0" smtClean="0"/>
              <a:t> from </a:t>
            </a:r>
            <a:r>
              <a:rPr lang="da-DK" dirty="0" err="1" smtClean="0"/>
              <a:t>edge</a:t>
            </a:r>
            <a:r>
              <a:rPr lang="da-DK" dirty="0" smtClean="0"/>
              <a:t> </a:t>
            </a:r>
            <a:r>
              <a:rPr lang="da-DK" dirty="0" err="1" smtClean="0"/>
              <a:t>dislocation</a:t>
            </a:r>
            <a:r>
              <a:rPr lang="da-DK" dirty="0" smtClean="0"/>
              <a:t> wall</a:t>
            </a:r>
          </a:p>
          <a:p>
            <a:pPr lvl="1"/>
            <a:r>
              <a:rPr lang="da-DK" dirty="0" err="1" smtClean="0"/>
              <a:t>Fixed</a:t>
            </a:r>
            <a:r>
              <a:rPr lang="da-DK" dirty="0" smtClean="0"/>
              <a:t> at central </a:t>
            </a:r>
            <a:r>
              <a:rPr lang="da-DK" dirty="0" err="1" smtClean="0"/>
              <a:t>Bragg</a:t>
            </a:r>
            <a:r>
              <a:rPr lang="da-DK" dirty="0" smtClean="0"/>
              <a:t> angle</a:t>
            </a:r>
          </a:p>
          <a:p>
            <a:pPr lvl="1"/>
            <a:r>
              <a:rPr lang="da-DK" dirty="0" smtClean="0"/>
              <a:t>2</a:t>
            </a:r>
            <a:r>
              <a:rPr lang="el-GR" dirty="0" smtClean="0"/>
              <a:t>θ</a:t>
            </a:r>
            <a:r>
              <a:rPr lang="en-US" dirty="0" smtClean="0"/>
              <a:t>=56</a:t>
            </a:r>
            <a:r>
              <a:rPr lang="en-150" dirty="0" smtClean="0"/>
              <a:t>°</a:t>
            </a:r>
            <a:r>
              <a:rPr lang="en-US" dirty="0" smtClean="0"/>
              <a:t>(Al(333))</a:t>
            </a:r>
            <a:endParaRPr lang="en-US" dirty="0"/>
          </a:p>
          <a:p>
            <a:pPr lvl="1"/>
            <a:r>
              <a:rPr lang="en-US" dirty="0" smtClean="0"/>
              <a:t>E=17keV</a:t>
            </a:r>
            <a:endParaRPr lang="da-DK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 err="1"/>
              <a:t>Objective</a:t>
            </a:r>
            <a:r>
              <a:rPr lang="da-DK" dirty="0"/>
              <a:t> lens</a:t>
            </a:r>
          </a:p>
          <a:p>
            <a:pPr lvl="1"/>
            <a:r>
              <a:rPr lang="da-DK" dirty="0"/>
              <a:t>CRL, N=70, </a:t>
            </a:r>
            <a:r>
              <a:rPr lang="da-DK" dirty="0" smtClean="0"/>
              <a:t>fN=26.5cm</a:t>
            </a:r>
          </a:p>
          <a:p>
            <a:pPr lvl="1"/>
            <a:r>
              <a:rPr lang="en-US" dirty="0" smtClean="0"/>
              <a:t>Magnification, M=2</a:t>
            </a:r>
            <a:endParaRPr lang="da-DK" dirty="0"/>
          </a:p>
          <a:p>
            <a:pPr lvl="1"/>
            <a:r>
              <a:rPr lang="da-DK" dirty="0" err="1"/>
              <a:t>Aperture</a:t>
            </a:r>
            <a:r>
              <a:rPr lang="da-DK" dirty="0"/>
              <a:t> and aberrations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separated</a:t>
            </a:r>
            <a:endParaRPr lang="da-DK" dirty="0"/>
          </a:p>
          <a:p>
            <a:pPr lvl="1"/>
            <a:r>
              <a:rPr lang="da-DK" dirty="0" err="1"/>
              <a:t>Aperture</a:t>
            </a:r>
            <a:r>
              <a:rPr lang="da-DK" dirty="0"/>
              <a:t> is real 2D </a:t>
            </a:r>
            <a:r>
              <a:rPr lang="da-DK" dirty="0" err="1"/>
              <a:t>symmetric</a:t>
            </a:r>
            <a:r>
              <a:rPr lang="da-DK" dirty="0"/>
              <a:t> </a:t>
            </a:r>
            <a:r>
              <a:rPr lang="da-DK" dirty="0" err="1"/>
              <a:t>Gaussian</a:t>
            </a:r>
            <a:endParaRPr lang="da-DK" dirty="0"/>
          </a:p>
          <a:p>
            <a:pPr lvl="1"/>
            <a:r>
              <a:rPr lang="da-DK" dirty="0"/>
              <a:t>Aberration is </a:t>
            </a:r>
            <a:r>
              <a:rPr lang="da-DK" dirty="0" err="1"/>
              <a:t>complex</a:t>
            </a:r>
            <a:r>
              <a:rPr lang="da-DK" dirty="0"/>
              <a:t> with magnitude 1 and variable </a:t>
            </a:r>
            <a:r>
              <a:rPr lang="da-DK" dirty="0" err="1"/>
              <a:t>phase</a:t>
            </a:r>
            <a:endParaRPr lang="da-DK" dirty="0"/>
          </a:p>
          <a:p>
            <a:r>
              <a:rPr lang="da-DK" dirty="0" err="1"/>
              <a:t>Slit</a:t>
            </a:r>
            <a:endParaRPr lang="da-DK" dirty="0"/>
          </a:p>
          <a:p>
            <a:pPr lvl="1"/>
            <a:r>
              <a:rPr lang="da-DK" dirty="0" err="1"/>
              <a:t>Slit</a:t>
            </a:r>
            <a:r>
              <a:rPr lang="da-DK" dirty="0"/>
              <a:t> is </a:t>
            </a:r>
            <a:r>
              <a:rPr lang="da-DK" dirty="0" err="1"/>
              <a:t>placed</a:t>
            </a:r>
            <a:r>
              <a:rPr lang="da-DK" dirty="0"/>
              <a:t> in the image plane</a:t>
            </a:r>
          </a:p>
          <a:p>
            <a:pPr lvl="1"/>
            <a:r>
              <a:rPr lang="da-DK" dirty="0" err="1"/>
              <a:t>Slit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is 1 </a:t>
            </a:r>
            <a:r>
              <a:rPr lang="da-DK" dirty="0" err="1"/>
              <a:t>inside</a:t>
            </a:r>
            <a:r>
              <a:rPr lang="da-DK" dirty="0"/>
              <a:t> </a:t>
            </a:r>
            <a:r>
              <a:rPr lang="da-DK" dirty="0" err="1"/>
              <a:t>slit</a:t>
            </a:r>
            <a:r>
              <a:rPr lang="da-DK" dirty="0"/>
              <a:t> and 0 </a:t>
            </a:r>
            <a:r>
              <a:rPr lang="da-DK" dirty="0" err="1"/>
              <a:t>outside</a:t>
            </a:r>
            <a:endParaRPr lang="da-DK" dirty="0"/>
          </a:p>
          <a:p>
            <a:pPr lvl="1"/>
            <a:r>
              <a:rPr lang="da-DK" dirty="0" err="1"/>
              <a:t>Slit</a:t>
            </a:r>
            <a:r>
              <a:rPr lang="da-DK" dirty="0"/>
              <a:t> is uniform </a:t>
            </a:r>
            <a:r>
              <a:rPr lang="da-DK" dirty="0" err="1"/>
              <a:t>along</a:t>
            </a:r>
            <a:r>
              <a:rPr lang="da-DK" dirty="0"/>
              <a:t> x</a:t>
            </a:r>
          </a:p>
          <a:p>
            <a:pPr lvl="1"/>
            <a:r>
              <a:rPr lang="da-DK" dirty="0" err="1"/>
              <a:t>Slit</a:t>
            </a:r>
            <a:r>
              <a:rPr lang="da-DK" dirty="0"/>
              <a:t> is </a:t>
            </a:r>
            <a:r>
              <a:rPr lang="da-DK" dirty="0" err="1"/>
              <a:t>scanned</a:t>
            </a:r>
            <a:r>
              <a:rPr lang="da-DK" dirty="0"/>
              <a:t> up and </a:t>
            </a:r>
            <a:r>
              <a:rPr lang="da-DK" dirty="0" err="1" smtClean="0"/>
              <a:t>down</a:t>
            </a:r>
            <a:r>
              <a:rPr lang="da-DK" dirty="0" smtClean="0"/>
              <a:t> </a:t>
            </a:r>
            <a:r>
              <a:rPr lang="da-DK" dirty="0" err="1" smtClean="0"/>
              <a:t>along</a:t>
            </a:r>
            <a:r>
              <a:rPr lang="da-DK" dirty="0" smtClean="0"/>
              <a:t> y</a:t>
            </a:r>
            <a:endParaRPr lang="da-DK" dirty="0"/>
          </a:p>
          <a:p>
            <a:endParaRPr lang="da-DK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65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Algorithm</a:t>
            </a:r>
            <a:r>
              <a:rPr lang="da-DK" dirty="0" smtClean="0"/>
              <a:t>: </a:t>
            </a:r>
            <a:r>
              <a:rPr lang="da-DK" dirty="0" err="1" smtClean="0"/>
              <a:t>Based</a:t>
            </a:r>
            <a:r>
              <a:rPr lang="da-DK" dirty="0" smtClean="0"/>
              <a:t> on 3DBPP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38622" y="1772816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Sample plane</a:t>
            </a:r>
            <a:endParaRPr lang="da-DK" dirty="0"/>
          </a:p>
        </p:txBody>
      </p:sp>
      <p:sp>
        <p:nvSpPr>
          <p:cNvPr id="10" name="TextBox 9"/>
          <p:cNvSpPr txBox="1"/>
          <p:nvPr/>
        </p:nvSpPr>
        <p:spPr>
          <a:xfrm>
            <a:off x="3430910" y="1772816"/>
            <a:ext cx="178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Objective</a:t>
            </a:r>
            <a:r>
              <a:rPr lang="da-DK" dirty="0" smtClean="0"/>
              <a:t> plane</a:t>
            </a:r>
            <a:endParaRPr lang="da-DK" dirty="0"/>
          </a:p>
        </p:txBody>
      </p:sp>
      <p:sp>
        <p:nvSpPr>
          <p:cNvPr id="11" name="TextBox 10"/>
          <p:cNvSpPr txBox="1"/>
          <p:nvPr/>
        </p:nvSpPr>
        <p:spPr>
          <a:xfrm>
            <a:off x="6599262" y="1772816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Image plane</a:t>
            </a:r>
            <a:endParaRPr lang="da-DK" dirty="0"/>
          </a:p>
        </p:txBody>
      </p:sp>
      <p:sp>
        <p:nvSpPr>
          <p:cNvPr id="12" name="TextBox 11"/>
          <p:cNvSpPr txBox="1"/>
          <p:nvPr/>
        </p:nvSpPr>
        <p:spPr>
          <a:xfrm>
            <a:off x="9263558" y="1772816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Detector</a:t>
            </a:r>
            <a:r>
              <a:rPr lang="da-DK" dirty="0" smtClean="0"/>
              <a:t> plane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81706" y="2583045"/>
                <a:ext cx="1301125" cy="283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06" y="2583045"/>
                <a:ext cx="1301125" cy="283667"/>
              </a:xfrm>
              <a:prstGeom prst="rect">
                <a:avLst/>
              </a:prstGeom>
              <a:blipFill>
                <a:blip r:embed="rId2"/>
                <a:stretch>
                  <a:fillRect l="-3756" b="-2608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 bwMode="auto">
              <a:xfrm>
                <a:off x="2638822" y="2364838"/>
                <a:ext cx="648072" cy="72008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150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8822" y="2364838"/>
                <a:ext cx="648072" cy="720080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538150" y="2600677"/>
                <a:ext cx="1061637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150" y="2600677"/>
                <a:ext cx="1061637" cy="266035"/>
              </a:xfrm>
              <a:prstGeom prst="rect">
                <a:avLst/>
              </a:prstGeom>
              <a:blipFill>
                <a:blip r:embed="rId4"/>
                <a:stretch>
                  <a:fillRect l="-4571" r="-1143" b="-2790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ight Arrow 16"/>
              <p:cNvSpPr/>
              <p:nvPr/>
            </p:nvSpPr>
            <p:spPr bwMode="auto">
              <a:xfrm>
                <a:off x="5568831" y="2364838"/>
                <a:ext cx="648072" cy="72008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150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17" name="Right Arrow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8831" y="2364838"/>
                <a:ext cx="648072" cy="720080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816180" y="2600677"/>
                <a:ext cx="1095749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180" y="2600677"/>
                <a:ext cx="1095749" cy="266035"/>
              </a:xfrm>
              <a:prstGeom prst="rect">
                <a:avLst/>
              </a:prstGeom>
              <a:blipFill>
                <a:blip r:embed="rId6"/>
                <a:stretch>
                  <a:fillRect l="-4444" r="-1111" b="-2790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ight Arrow 18"/>
              <p:cNvSpPr/>
              <p:nvPr/>
            </p:nvSpPr>
            <p:spPr bwMode="auto">
              <a:xfrm>
                <a:off x="8458307" y="2373654"/>
                <a:ext cx="648072" cy="72008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150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19" name="Righ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58307" y="2373654"/>
                <a:ext cx="648072" cy="720080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Down Arrow 21"/>
          <p:cNvSpPr/>
          <p:nvPr/>
        </p:nvSpPr>
        <p:spPr bwMode="auto">
          <a:xfrm>
            <a:off x="9753310" y="3140968"/>
            <a:ext cx="720000" cy="648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275003" y="2453392"/>
                <a:ext cx="1784335" cy="560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15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1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15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1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1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003" y="2453392"/>
                <a:ext cx="1784335" cy="560603"/>
              </a:xfrm>
              <a:prstGeom prst="rect">
                <a:avLst/>
              </a:prstGeom>
              <a:blipFill>
                <a:blip r:embed="rId8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Left Arrow 23"/>
              <p:cNvSpPr/>
              <p:nvPr/>
            </p:nvSpPr>
            <p:spPr bwMode="auto">
              <a:xfrm>
                <a:off x="8458307" y="3807794"/>
                <a:ext cx="648000" cy="720000"/>
              </a:xfrm>
              <a:prstGeom prst="lef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150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24" name="Left Arrow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58307" y="3807794"/>
                <a:ext cx="648000" cy="720000"/>
              </a:xfrm>
              <a:prstGeom prst="leftArrow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514010" y="4027851"/>
                <a:ext cx="1198598" cy="279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1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1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010" y="4027851"/>
                <a:ext cx="1198598" cy="279885"/>
              </a:xfrm>
              <a:prstGeom prst="rect">
                <a:avLst/>
              </a:prstGeom>
              <a:blipFill>
                <a:blip r:embed="rId10"/>
                <a:stretch>
                  <a:fillRect l="-2551" t="-13043" r="-13776" b="-2391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846861" y="4030640"/>
                <a:ext cx="1000082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861" y="4030640"/>
                <a:ext cx="1000082" cy="266035"/>
              </a:xfrm>
              <a:prstGeom prst="rect">
                <a:avLst/>
              </a:prstGeom>
              <a:blipFill>
                <a:blip r:embed="rId11"/>
                <a:stretch>
                  <a:fillRect l="-3049" r="-1220" b="-2727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Left Arrow 26"/>
              <p:cNvSpPr/>
              <p:nvPr/>
            </p:nvSpPr>
            <p:spPr bwMode="auto">
              <a:xfrm>
                <a:off x="5569310" y="3807794"/>
                <a:ext cx="648000" cy="720000"/>
              </a:xfrm>
              <a:prstGeom prst="lef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150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27" name="Left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9310" y="3807794"/>
                <a:ext cx="648000" cy="720000"/>
              </a:xfrm>
              <a:prstGeom prst="leftArrow">
                <a:avLst/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Left Arrow 27"/>
              <p:cNvSpPr/>
              <p:nvPr/>
            </p:nvSpPr>
            <p:spPr bwMode="auto">
              <a:xfrm>
                <a:off x="2638894" y="3807794"/>
                <a:ext cx="648000" cy="720000"/>
              </a:xfrm>
              <a:prstGeom prst="lef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150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28" name="Left Arrow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8894" y="3807794"/>
                <a:ext cx="648000" cy="720000"/>
              </a:xfrm>
              <a:prstGeom prst="leftArrow">
                <a:avLst/>
              </a:prstGeom>
              <a:blipFill>
                <a:blip r:embed="rId1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741186" y="4041543"/>
                <a:ext cx="1042658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186" y="4041543"/>
                <a:ext cx="1042658" cy="266035"/>
              </a:xfrm>
              <a:prstGeom prst="rect">
                <a:avLst/>
              </a:prstGeom>
              <a:blipFill>
                <a:blip r:embed="rId14"/>
                <a:stretch>
                  <a:fillRect l="-2924" r="-585" b="-25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4210" y="4041543"/>
                <a:ext cx="1496115" cy="301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10" y="4041543"/>
                <a:ext cx="1496115" cy="301044"/>
              </a:xfrm>
              <a:prstGeom prst="rect">
                <a:avLst/>
              </a:prstGeom>
              <a:blipFill>
                <a:blip r:embed="rId15"/>
                <a:stretch>
                  <a:fillRect l="-816" b="-2244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/>
          <p:cNvSpPr/>
          <p:nvPr/>
        </p:nvSpPr>
        <p:spPr bwMode="auto">
          <a:xfrm>
            <a:off x="1272267" y="4581128"/>
            <a:ext cx="720000" cy="648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95426" y="5467669"/>
                <a:ext cx="1273682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26" y="5467669"/>
                <a:ext cx="1273682" cy="266035"/>
              </a:xfrm>
              <a:prstGeom prst="rect">
                <a:avLst/>
              </a:prstGeom>
              <a:blipFill>
                <a:blip r:embed="rId16"/>
                <a:stretch>
                  <a:fillRect l="-2392" r="-957" b="-25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457174" y="5198481"/>
                <a:ext cx="22935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174" y="5198481"/>
                <a:ext cx="229357" cy="246221"/>
              </a:xfrm>
              <a:prstGeom prst="rect">
                <a:avLst/>
              </a:prstGeom>
              <a:blipFill>
                <a:blip r:embed="rId17"/>
                <a:stretch>
                  <a:fillRect l="-13158" r="-10526" b="-1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460726" y="5816312"/>
                <a:ext cx="334066" cy="252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726" y="5816312"/>
                <a:ext cx="334066" cy="252633"/>
              </a:xfrm>
              <a:prstGeom prst="rect">
                <a:avLst/>
              </a:prstGeom>
              <a:blipFill>
                <a:blip r:embed="rId18"/>
                <a:stretch>
                  <a:fillRect l="-10909" r="-3636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49090" y="5202411"/>
                <a:ext cx="1225913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090" y="5202411"/>
                <a:ext cx="1225913" cy="266035"/>
              </a:xfrm>
              <a:prstGeom prst="rect">
                <a:avLst/>
              </a:prstGeom>
              <a:blipFill>
                <a:blip r:embed="rId19"/>
                <a:stretch>
                  <a:fillRect l="-3980" r="-2488" b="-2727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910750" y="5802910"/>
                <a:ext cx="1502591" cy="274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750" y="5802910"/>
                <a:ext cx="1502591" cy="274306"/>
              </a:xfrm>
              <a:prstGeom prst="rect">
                <a:avLst/>
              </a:prstGeom>
              <a:blipFill>
                <a:blip r:embed="rId20"/>
                <a:stretch>
                  <a:fillRect l="-2033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839622" y="5202411"/>
                <a:ext cx="1008994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622" y="5202411"/>
                <a:ext cx="1008994" cy="266035"/>
              </a:xfrm>
              <a:prstGeom prst="rect">
                <a:avLst/>
              </a:prstGeom>
              <a:blipFill>
                <a:blip r:embed="rId21"/>
                <a:stretch>
                  <a:fillRect l="-4819" b="-2727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887455" y="5802910"/>
                <a:ext cx="913327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455" y="5802910"/>
                <a:ext cx="913327" cy="266035"/>
              </a:xfrm>
              <a:prstGeom prst="rect">
                <a:avLst/>
              </a:prstGeom>
              <a:blipFill>
                <a:blip r:embed="rId22"/>
                <a:stretch>
                  <a:fillRect l="-3333" r="-667" b="-25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5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Algorithm</a:t>
            </a:r>
            <a:r>
              <a:rPr lang="da-DK" dirty="0" smtClean="0"/>
              <a:t>: </a:t>
            </a:r>
            <a:r>
              <a:rPr lang="da-DK" dirty="0" err="1" smtClean="0"/>
              <a:t>Based</a:t>
            </a:r>
            <a:r>
              <a:rPr lang="da-DK" dirty="0" smtClean="0"/>
              <a:t> on 3DBPP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838622" y="1772816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Sample plane</a:t>
            </a:r>
            <a:endParaRPr lang="da-DK" dirty="0"/>
          </a:p>
        </p:txBody>
      </p:sp>
      <p:sp>
        <p:nvSpPr>
          <p:cNvPr id="10" name="TextBox 9"/>
          <p:cNvSpPr txBox="1"/>
          <p:nvPr/>
        </p:nvSpPr>
        <p:spPr>
          <a:xfrm>
            <a:off x="3430910" y="1772816"/>
            <a:ext cx="178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Objective</a:t>
            </a:r>
            <a:r>
              <a:rPr lang="da-DK" dirty="0" smtClean="0"/>
              <a:t> plane</a:t>
            </a:r>
            <a:endParaRPr lang="da-DK" dirty="0"/>
          </a:p>
        </p:txBody>
      </p:sp>
      <p:sp>
        <p:nvSpPr>
          <p:cNvPr id="11" name="TextBox 10"/>
          <p:cNvSpPr txBox="1"/>
          <p:nvPr/>
        </p:nvSpPr>
        <p:spPr>
          <a:xfrm>
            <a:off x="6599262" y="1772816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Image plane</a:t>
            </a:r>
            <a:endParaRPr lang="da-DK" dirty="0"/>
          </a:p>
        </p:txBody>
      </p:sp>
      <p:sp>
        <p:nvSpPr>
          <p:cNvPr id="12" name="TextBox 11"/>
          <p:cNvSpPr txBox="1"/>
          <p:nvPr/>
        </p:nvSpPr>
        <p:spPr>
          <a:xfrm>
            <a:off x="9263558" y="1772816"/>
            <a:ext cx="16995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 smtClean="0"/>
              <a:t>Detector</a:t>
            </a:r>
            <a:r>
              <a:rPr lang="da-DK" dirty="0" smtClean="0"/>
              <a:t> plane</a:t>
            </a:r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948460" y="2867704"/>
                <a:ext cx="1287212" cy="292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60" y="2867704"/>
                <a:ext cx="1287212" cy="292581"/>
              </a:xfrm>
              <a:prstGeom prst="rect">
                <a:avLst/>
              </a:prstGeom>
              <a:blipFill>
                <a:blip r:embed="rId2"/>
                <a:stretch>
                  <a:fillRect l="-4265" b="-270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ight Arrow 14"/>
              <p:cNvSpPr/>
              <p:nvPr/>
            </p:nvSpPr>
            <p:spPr bwMode="auto">
              <a:xfrm>
                <a:off x="2638822" y="2364838"/>
                <a:ext cx="648072" cy="72008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150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15" name="Right Arrow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8822" y="2364838"/>
                <a:ext cx="648072" cy="720080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538150" y="2600677"/>
                <a:ext cx="1455206" cy="292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1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150" y="2600677"/>
                <a:ext cx="1455206" cy="292581"/>
              </a:xfrm>
              <a:prstGeom prst="rect">
                <a:avLst/>
              </a:prstGeom>
              <a:blipFill>
                <a:blip r:embed="rId4"/>
                <a:stretch>
                  <a:fillRect l="-3347" b="-25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ight Arrow 16"/>
              <p:cNvSpPr/>
              <p:nvPr/>
            </p:nvSpPr>
            <p:spPr bwMode="auto">
              <a:xfrm>
                <a:off x="5568831" y="2364838"/>
                <a:ext cx="648072" cy="72008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150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17" name="Right Arrow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8831" y="2364838"/>
                <a:ext cx="648072" cy="720080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ight Arrow 18"/>
              <p:cNvSpPr/>
              <p:nvPr/>
            </p:nvSpPr>
            <p:spPr bwMode="auto">
              <a:xfrm>
                <a:off x="8458307" y="2373654"/>
                <a:ext cx="648072" cy="72008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150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19" name="Righ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58307" y="2373654"/>
                <a:ext cx="648072" cy="720080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Down Arrow 21"/>
          <p:cNvSpPr/>
          <p:nvPr/>
        </p:nvSpPr>
        <p:spPr bwMode="auto">
          <a:xfrm>
            <a:off x="9753310" y="3501725"/>
            <a:ext cx="720000" cy="648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9064291" y="3017123"/>
                <a:ext cx="2241768" cy="5010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1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15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type m:val="lin"/>
                          <m:ctrlP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1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1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1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291" y="3017123"/>
                <a:ext cx="2241768" cy="501099"/>
              </a:xfrm>
              <a:prstGeom prst="rect">
                <a:avLst/>
              </a:prstGeom>
              <a:blipFill>
                <a:blip r:embed="rId8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Left Arrow 23"/>
              <p:cNvSpPr/>
              <p:nvPr/>
            </p:nvSpPr>
            <p:spPr bwMode="auto">
              <a:xfrm>
                <a:off x="8458307" y="3807794"/>
                <a:ext cx="648000" cy="720000"/>
              </a:xfrm>
              <a:prstGeom prst="lef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150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24" name="Left Arrow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58307" y="3807794"/>
                <a:ext cx="648000" cy="720000"/>
              </a:xfrm>
              <a:prstGeom prst="leftArrow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9514639" y="4470340"/>
                <a:ext cx="1341072" cy="2938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639" y="4470340"/>
                <a:ext cx="1341072" cy="293863"/>
              </a:xfrm>
              <a:prstGeom prst="rect">
                <a:avLst/>
              </a:prstGeom>
              <a:blipFill>
                <a:blip r:embed="rId10"/>
                <a:stretch>
                  <a:fillRect l="-2273" t="-14286" r="-9545" b="-2449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846861" y="4030640"/>
                <a:ext cx="1622174" cy="297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861" y="4030640"/>
                <a:ext cx="1622174" cy="297454"/>
              </a:xfrm>
              <a:prstGeom prst="rect">
                <a:avLst/>
              </a:prstGeom>
              <a:blipFill>
                <a:blip r:embed="rId11"/>
                <a:stretch>
                  <a:fillRect l="-1880" b="-2449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Left Arrow 26"/>
              <p:cNvSpPr/>
              <p:nvPr/>
            </p:nvSpPr>
            <p:spPr bwMode="auto">
              <a:xfrm>
                <a:off x="5569310" y="3807794"/>
                <a:ext cx="648000" cy="720000"/>
              </a:xfrm>
              <a:prstGeom prst="lef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150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27" name="Left Arrow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9310" y="3807794"/>
                <a:ext cx="648000" cy="720000"/>
              </a:xfrm>
              <a:prstGeom prst="leftArrow">
                <a:avLst/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Left Arrow 27"/>
              <p:cNvSpPr/>
              <p:nvPr/>
            </p:nvSpPr>
            <p:spPr bwMode="auto">
              <a:xfrm>
                <a:off x="2638894" y="3807794"/>
                <a:ext cx="648000" cy="720000"/>
              </a:xfrm>
              <a:prstGeom prst="lef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150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kumimoji="0" lang="en-US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da-DK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ＭＳ Ｐゴシック" pitchFamily="-80" charset="-128"/>
                </a:endParaRPr>
              </a:p>
            </p:txBody>
          </p:sp>
        </mc:Choice>
        <mc:Fallback xmlns="">
          <p:sp>
            <p:nvSpPr>
              <p:cNvPr id="28" name="Left Arrow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8894" y="3807794"/>
                <a:ext cx="648000" cy="720000"/>
              </a:xfrm>
              <a:prstGeom prst="leftArrow">
                <a:avLst/>
              </a:prstGeom>
              <a:blipFill>
                <a:blip r:embed="rId1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3741186" y="4041543"/>
                <a:ext cx="1655261" cy="297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186" y="4041543"/>
                <a:ext cx="1655261" cy="297454"/>
              </a:xfrm>
              <a:prstGeom prst="rect">
                <a:avLst/>
              </a:prstGeom>
              <a:blipFill>
                <a:blip r:embed="rId14"/>
                <a:stretch>
                  <a:fillRect l="-1845" b="-2244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759907" y="4265268"/>
                <a:ext cx="1694631" cy="292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07" y="4265268"/>
                <a:ext cx="1694631" cy="292581"/>
              </a:xfrm>
              <a:prstGeom prst="rect">
                <a:avLst/>
              </a:prstGeom>
              <a:blipFill>
                <a:blip r:embed="rId15"/>
                <a:stretch>
                  <a:fillRect l="-1799" b="-25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/>
          <p:cNvSpPr/>
          <p:nvPr/>
        </p:nvSpPr>
        <p:spPr bwMode="auto">
          <a:xfrm>
            <a:off x="1272267" y="4687428"/>
            <a:ext cx="720000" cy="648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95426" y="5467669"/>
                <a:ext cx="1430263" cy="288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26" y="5467669"/>
                <a:ext cx="1430263" cy="288862"/>
              </a:xfrm>
              <a:prstGeom prst="rect">
                <a:avLst/>
              </a:prstGeom>
              <a:blipFill>
                <a:blip r:embed="rId16"/>
                <a:stretch>
                  <a:fillRect l="-2128" b="-2553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457174" y="5198481"/>
                <a:ext cx="22935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174" y="5198481"/>
                <a:ext cx="229357" cy="246221"/>
              </a:xfrm>
              <a:prstGeom prst="rect">
                <a:avLst/>
              </a:prstGeom>
              <a:blipFill>
                <a:blip r:embed="rId17"/>
                <a:stretch>
                  <a:fillRect l="-13158" r="-10526" b="-10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9460726" y="5816312"/>
                <a:ext cx="334066" cy="252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p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726" y="5816312"/>
                <a:ext cx="334066" cy="252633"/>
              </a:xfrm>
              <a:prstGeom prst="rect">
                <a:avLst/>
              </a:prstGeom>
              <a:blipFill>
                <a:blip r:embed="rId18"/>
                <a:stretch>
                  <a:fillRect l="-10909" r="-3636" b="-952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049090" y="5202411"/>
                <a:ext cx="1225913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090" y="5202411"/>
                <a:ext cx="1225913" cy="266035"/>
              </a:xfrm>
              <a:prstGeom prst="rect">
                <a:avLst/>
              </a:prstGeom>
              <a:blipFill>
                <a:blip r:embed="rId19"/>
                <a:stretch>
                  <a:fillRect l="-3980" r="-2488" b="-2727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910750" y="5802910"/>
                <a:ext cx="1502591" cy="2743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750" y="5802910"/>
                <a:ext cx="1502591" cy="274306"/>
              </a:xfrm>
              <a:prstGeom prst="rect">
                <a:avLst/>
              </a:prstGeom>
              <a:blipFill>
                <a:blip r:embed="rId20"/>
                <a:stretch>
                  <a:fillRect l="-2033" b="-2666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839622" y="5202411"/>
                <a:ext cx="1008994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9622" y="5202411"/>
                <a:ext cx="1008994" cy="266035"/>
              </a:xfrm>
              <a:prstGeom prst="rect">
                <a:avLst/>
              </a:prstGeom>
              <a:blipFill>
                <a:blip r:embed="rId21"/>
                <a:stretch>
                  <a:fillRect l="-4819" b="-2727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887455" y="5802910"/>
                <a:ext cx="913327" cy="266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da-DK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455" y="5802910"/>
                <a:ext cx="913327" cy="266035"/>
              </a:xfrm>
              <a:prstGeom prst="rect">
                <a:avLst/>
              </a:prstGeom>
              <a:blipFill>
                <a:blip r:embed="rId22"/>
                <a:stretch>
                  <a:fillRect l="-3333" r="-667" b="-2500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948460" y="2173666"/>
                <a:ext cx="1135824" cy="288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1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1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60" y="2173666"/>
                <a:ext cx="1135824" cy="288862"/>
              </a:xfrm>
              <a:prstGeom prst="rect">
                <a:avLst/>
              </a:prstGeom>
              <a:blipFill>
                <a:blip r:embed="rId23"/>
                <a:stretch>
                  <a:fillRect l="-4839" r="-2688" b="-2553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6547690" y="2571936"/>
                <a:ext cx="1462644" cy="297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1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690" y="2571936"/>
                <a:ext cx="1462644" cy="297454"/>
              </a:xfrm>
              <a:prstGeom prst="rect">
                <a:avLst/>
              </a:prstGeom>
              <a:blipFill>
                <a:blip r:embed="rId24"/>
                <a:stretch>
                  <a:fillRect l="-3333" b="-22449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9288622" y="2330923"/>
                <a:ext cx="1157303" cy="297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1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22" y="2330923"/>
                <a:ext cx="1157303" cy="297454"/>
              </a:xfrm>
              <a:prstGeom prst="rect">
                <a:avLst/>
              </a:prstGeom>
              <a:blipFill>
                <a:blip r:embed="rId25"/>
                <a:stretch>
                  <a:fillRect l="-4737" b="-24490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931161" y="3676998"/>
                <a:ext cx="1326132" cy="292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15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1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61" y="3676998"/>
                <a:ext cx="1326132" cy="292581"/>
              </a:xfrm>
              <a:prstGeom prst="rect">
                <a:avLst/>
              </a:prstGeom>
              <a:blipFill>
                <a:blip r:embed="rId26"/>
                <a:stretch>
                  <a:fillRect l="-2304" b="-2708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741186" y="5335428"/>
                <a:ext cx="2407197" cy="4003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15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1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15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1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𝑚𝑒𝑎𝑠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</m:sSub>
                        </m:e>
                      </m:rad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type m:val="lin"/>
                          <m:ctrlPr>
                            <a:rPr lang="en-1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1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1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1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1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1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186" y="5335428"/>
                <a:ext cx="2407197" cy="400366"/>
              </a:xfrm>
              <a:prstGeom prst="rect">
                <a:avLst/>
              </a:prstGeom>
              <a:blipFill>
                <a:blip r:embed="rId27"/>
                <a:stretch>
                  <a:fillRect t="-113636" r="-9114" b="-180303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2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Notes on the </a:t>
            </a:r>
            <a:r>
              <a:rPr lang="da-DK" dirty="0" err="1" smtClean="0"/>
              <a:t>algorithm</a:t>
            </a:r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1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da-DK" dirty="0"/>
                  <a:t>: </a:t>
                </a:r>
                <a:r>
                  <a:rPr lang="da-DK" dirty="0" err="1"/>
                  <a:t>Fourier</a:t>
                </a:r>
                <a:r>
                  <a:rPr lang="da-DK" dirty="0"/>
                  <a:t> </a:t>
                </a:r>
                <a:r>
                  <a:rPr lang="da-DK" dirty="0" err="1"/>
                  <a:t>transform</a:t>
                </a:r>
                <a:endParaRPr lang="da-DK" dirty="0"/>
              </a:p>
              <a:p>
                <a14:m>
                  <m:oMath xmlns:m="http://schemas.openxmlformats.org/officeDocument/2006/math">
                    <m:r>
                      <a:rPr lang="en-1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da-DK" dirty="0"/>
                  <a:t>: </a:t>
                </a:r>
                <a:r>
                  <a:rPr lang="da-DK" dirty="0" err="1"/>
                  <a:t>Projection</a:t>
                </a:r>
                <a:r>
                  <a:rPr lang="da-DK" dirty="0"/>
                  <a:t> operator, </a:t>
                </a:r>
                <a:r>
                  <a:rPr lang="da-DK" dirty="0" err="1"/>
                  <a:t>implemented</a:t>
                </a:r>
                <a:r>
                  <a:rPr lang="da-DK" dirty="0"/>
                  <a:t> in MatLab as </a:t>
                </a:r>
                <a:r>
                  <a:rPr lang="da-DK" dirty="0" err="1" smtClean="0"/>
                  <a:t>mean</a:t>
                </a:r>
                <a:r>
                  <a:rPr lang="da-DK" dirty="0" smtClean="0"/>
                  <a:t>(rho,3) </a:t>
                </a:r>
                <a:r>
                  <a:rPr lang="da-DK" dirty="0" err="1"/>
                  <a:t>along</a:t>
                </a:r>
                <a:r>
                  <a:rPr lang="da-DK" dirty="0"/>
                  <a:t> z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1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1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p>
                        <m:r>
                          <a:rPr lang="en-1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da-DK" dirty="0"/>
                  <a:t>: </a:t>
                </a:r>
                <a:r>
                  <a:rPr lang="da-DK" dirty="0" err="1"/>
                  <a:t>Adjoint</a:t>
                </a:r>
                <a:r>
                  <a:rPr lang="da-DK" dirty="0"/>
                  <a:t> </a:t>
                </a:r>
                <a:r>
                  <a:rPr lang="da-DK" dirty="0" err="1"/>
                  <a:t>projection</a:t>
                </a:r>
                <a:r>
                  <a:rPr lang="da-DK" dirty="0"/>
                  <a:t> operator, </a:t>
                </a:r>
                <a:r>
                  <a:rPr lang="da-DK" dirty="0" err="1"/>
                  <a:t>implemented</a:t>
                </a:r>
                <a:r>
                  <a:rPr lang="da-DK" dirty="0"/>
                  <a:t> by </a:t>
                </a:r>
                <a:r>
                  <a:rPr lang="da-DK" dirty="0" err="1" smtClean="0"/>
                  <a:t>repmat</a:t>
                </a:r>
                <a:r>
                  <a:rPr lang="da-DK" dirty="0" smtClean="0"/>
                  <a:t>(rho,1,1,nz) </a:t>
                </a:r>
                <a:r>
                  <a:rPr lang="da-DK" dirty="0" err="1"/>
                  <a:t>along</a:t>
                </a:r>
                <a:r>
                  <a:rPr lang="da-DK" dirty="0"/>
                  <a:t> z in MatLab</a:t>
                </a:r>
              </a:p>
              <a:p>
                <a:r>
                  <a:rPr lang="da-DK" dirty="0" smtClean="0"/>
                  <a:t>The </a:t>
                </a:r>
                <a:r>
                  <a:rPr lang="da-DK" dirty="0" err="1" smtClean="0"/>
                  <a:t>aperture</a:t>
                </a:r>
                <a:r>
                  <a:rPr lang="da-DK" dirty="0" smtClean="0"/>
                  <a:t> is </a:t>
                </a:r>
                <a:r>
                  <a:rPr lang="da-DK" dirty="0" err="1" smtClean="0"/>
                  <a:t>applied</a:t>
                </a:r>
                <a:r>
                  <a:rPr lang="da-DK" dirty="0" smtClean="0"/>
                  <a:t> in </a:t>
                </a:r>
                <a:r>
                  <a:rPr lang="da-DK" dirty="0" err="1" smtClean="0"/>
                  <a:t>both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directions</a:t>
                </a:r>
                <a:endParaRPr lang="da-DK" dirty="0"/>
              </a:p>
              <a:p>
                <a:pPr lvl="1"/>
                <a:r>
                  <a:rPr lang="da-DK" dirty="0" smtClean="0"/>
                  <a:t>Stable </a:t>
                </a:r>
                <a:r>
                  <a:rPr lang="da-DK" dirty="0" err="1" smtClean="0"/>
                  <a:t>algorithm</a:t>
                </a:r>
                <a:r>
                  <a:rPr lang="da-DK" dirty="0" smtClean="0"/>
                  <a:t>, but resolution is </a:t>
                </a:r>
                <a:r>
                  <a:rPr lang="da-DK" dirty="0" err="1" smtClean="0"/>
                  <a:t>probably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limited</a:t>
                </a:r>
                <a:r>
                  <a:rPr lang="da-DK" dirty="0" smtClean="0"/>
                  <a:t> to NA of lens</a:t>
                </a:r>
              </a:p>
              <a:p>
                <a:pPr lvl="1"/>
                <a:r>
                  <a:rPr lang="da-DK" dirty="0" err="1" smtClean="0"/>
                  <a:t>Only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updating</a:t>
                </a:r>
                <a:r>
                  <a:rPr lang="da-DK" dirty="0" smtClean="0"/>
                  <a:t> the amplitude </a:t>
                </a:r>
                <a:r>
                  <a:rPr lang="da-DK" dirty="0" err="1" smtClean="0"/>
                  <a:t>weighted</a:t>
                </a:r>
                <a:r>
                  <a:rPr lang="da-DK" dirty="0" smtClean="0"/>
                  <a:t> by the </a:t>
                </a:r>
                <a:r>
                  <a:rPr lang="da-DK" dirty="0" err="1" smtClean="0"/>
                  <a:t>aperture</a:t>
                </a:r>
                <a:r>
                  <a:rPr lang="da-DK" dirty="0" smtClean="0"/>
                  <a:t> </a:t>
                </a:r>
                <a:r>
                  <a:rPr lang="da-DK" dirty="0" err="1" smtClean="0"/>
                  <a:t>function</a:t>
                </a:r>
                <a:r>
                  <a:rPr lang="da-DK" dirty="0" smtClean="0"/>
                  <a:t> with the </a:t>
                </a:r>
                <a:r>
                  <a:rPr lang="da-DK" dirty="0" err="1" smtClean="0"/>
                  <a:t>measured</a:t>
                </a:r>
                <a:r>
                  <a:rPr lang="da-DK" dirty="0" smtClean="0"/>
                  <a:t> amplitude is </a:t>
                </a:r>
                <a:r>
                  <a:rPr lang="da-DK" dirty="0" err="1" smtClean="0"/>
                  <a:t>unstable</a:t>
                </a:r>
                <a:endParaRPr lang="da-DK" dirty="0" smtClean="0"/>
              </a:p>
              <a:p>
                <a:pPr lvl="1"/>
                <a:r>
                  <a:rPr lang="da-DK" dirty="0" smtClean="0"/>
                  <a:t>So </a:t>
                </a:r>
                <a:r>
                  <a:rPr lang="da-DK" dirty="0" err="1" smtClean="0"/>
                  <a:t>currently</a:t>
                </a:r>
                <a:r>
                  <a:rPr lang="da-DK" dirty="0" smtClean="0"/>
                  <a:t> the amplitude is </a:t>
                </a:r>
                <a:r>
                  <a:rPr lang="da-DK" dirty="0" err="1" smtClean="0"/>
                  <a:t>replaced</a:t>
                </a:r>
                <a:r>
                  <a:rPr lang="da-DK" dirty="0" smtClean="0"/>
                  <a:t> by the </a:t>
                </a:r>
                <a:r>
                  <a:rPr lang="da-DK" dirty="0" err="1" smtClean="0"/>
                  <a:t>measured</a:t>
                </a:r>
                <a:r>
                  <a:rPr lang="da-DK" dirty="0" smtClean="0"/>
                  <a:t> amplitude </a:t>
                </a:r>
                <a:r>
                  <a:rPr lang="en-US" dirty="0" smtClean="0"/>
                  <a:t>(as is)</a:t>
                </a:r>
                <a:r>
                  <a:rPr lang="da-DK" dirty="0" smtClean="0"/>
                  <a:t>, as </a:t>
                </a:r>
                <a:r>
                  <a:rPr lang="da-DK" dirty="0" err="1" smtClean="0"/>
                  <a:t>shown</a:t>
                </a:r>
                <a:r>
                  <a:rPr lang="da-DK" dirty="0" smtClean="0"/>
                  <a:t> in the </a:t>
                </a:r>
                <a:r>
                  <a:rPr lang="da-DK" dirty="0" err="1" smtClean="0"/>
                  <a:t>previous</a:t>
                </a:r>
                <a:r>
                  <a:rPr lang="da-DK" dirty="0" smtClean="0"/>
                  <a:t> slide</a:t>
                </a:r>
              </a:p>
              <a:p>
                <a:r>
                  <a:rPr lang="en-US" dirty="0" smtClean="0"/>
                  <a:t>Initial guess is typically zeros</a:t>
                </a:r>
              </a:p>
              <a:p>
                <a:pPr lvl="1"/>
                <a:r>
                  <a:rPr lang="en-US" dirty="0" smtClean="0"/>
                  <a:t>Some amplitude variations may occur where slit positions overlap. This can be suppressed in the algorithm, but it goes away on its own during the reconstruction.</a:t>
                </a:r>
              </a:p>
              <a:p>
                <a:r>
                  <a:rPr lang="en-US" dirty="0" smtClean="0"/>
                  <a:t>The lens aberrations seems to be taken into account in the x-direction, but significant blurring is seen in the y-direction</a:t>
                </a:r>
                <a:endParaRPr lang="da-DK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1654" r="-1937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397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Reconstruction</a:t>
            </a:r>
            <a:r>
              <a:rPr lang="da-DK" dirty="0" smtClean="0"/>
              <a:t> test</a:t>
            </a:r>
            <a:endParaRPr lang="da-DK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1600" dirty="0" smtClean="0"/>
              <a:t>The </a:t>
            </a:r>
            <a:r>
              <a:rPr lang="da-DK" sz="1600" dirty="0" err="1" smtClean="0"/>
              <a:t>object</a:t>
            </a:r>
            <a:endParaRPr lang="da-DK" sz="1600" dirty="0" smtClean="0"/>
          </a:p>
          <a:p>
            <a:pPr lvl="1"/>
            <a:r>
              <a:rPr lang="da-DK" sz="1600" dirty="0" smtClean="0"/>
              <a:t>3.5 </a:t>
            </a:r>
            <a:r>
              <a:rPr lang="da-DK" sz="1600" dirty="0" err="1" smtClean="0"/>
              <a:t>um</a:t>
            </a:r>
            <a:r>
              <a:rPr lang="da-DK" sz="1600" dirty="0" smtClean="0"/>
              <a:t> </a:t>
            </a:r>
            <a:r>
              <a:rPr lang="da-DK" sz="1600" dirty="0" err="1" smtClean="0"/>
              <a:t>wide</a:t>
            </a:r>
            <a:endParaRPr lang="da-DK" sz="1600" dirty="0" smtClean="0"/>
          </a:p>
          <a:p>
            <a:pPr lvl="1"/>
            <a:r>
              <a:rPr lang="da-DK" sz="1600" dirty="0" err="1" smtClean="0"/>
              <a:t>Phase</a:t>
            </a:r>
            <a:r>
              <a:rPr lang="da-DK" sz="1600" dirty="0" smtClean="0"/>
              <a:t> from </a:t>
            </a:r>
            <a:r>
              <a:rPr lang="da-DK" sz="1600" dirty="0" err="1" smtClean="0"/>
              <a:t>edge</a:t>
            </a:r>
            <a:r>
              <a:rPr lang="da-DK" sz="1600" dirty="0" smtClean="0"/>
              <a:t> </a:t>
            </a:r>
            <a:r>
              <a:rPr lang="da-DK" sz="1600" dirty="0" err="1" smtClean="0"/>
              <a:t>dislocation</a:t>
            </a:r>
            <a:r>
              <a:rPr lang="da-DK" sz="1600" dirty="0" smtClean="0"/>
              <a:t> wall, </a:t>
            </a:r>
            <a:r>
              <a:rPr lang="da-DK" sz="1600" dirty="0" err="1" smtClean="0"/>
              <a:t>dislocations</a:t>
            </a:r>
            <a:r>
              <a:rPr lang="da-DK" sz="1600" dirty="0" smtClean="0"/>
              <a:t> </a:t>
            </a:r>
            <a:r>
              <a:rPr lang="da-DK" sz="1600" dirty="0" err="1" smtClean="0"/>
              <a:t>space</a:t>
            </a:r>
            <a:r>
              <a:rPr lang="da-DK" sz="1600" dirty="0" smtClean="0"/>
              <a:t> 208 nm </a:t>
            </a:r>
            <a:r>
              <a:rPr lang="da-DK" sz="1600" dirty="0" err="1" smtClean="0"/>
              <a:t>apart</a:t>
            </a:r>
            <a:endParaRPr lang="da-DK" sz="1600" dirty="0" smtClean="0"/>
          </a:p>
          <a:p>
            <a:pPr lvl="1"/>
            <a:r>
              <a:rPr lang="en-US" sz="1600" dirty="0" smtClean="0"/>
              <a:t>Dislocation wall tilts two halves by 0.079</a:t>
            </a:r>
            <a:r>
              <a:rPr lang="en-150" sz="1600" dirty="0" smtClean="0"/>
              <a:t>°</a:t>
            </a:r>
            <a:endParaRPr lang="da-DK" sz="1600" dirty="0" smtClean="0"/>
          </a:p>
          <a:p>
            <a:r>
              <a:rPr lang="da-DK" sz="1600" dirty="0" smtClean="0"/>
              <a:t>The </a:t>
            </a:r>
            <a:r>
              <a:rPr lang="da-DK" sz="1600" dirty="0" err="1" smtClean="0"/>
              <a:t>beam</a:t>
            </a:r>
            <a:endParaRPr lang="da-DK" sz="1600" dirty="0" smtClean="0"/>
          </a:p>
          <a:p>
            <a:pPr lvl="1"/>
            <a:r>
              <a:rPr lang="da-DK" sz="1600" dirty="0" smtClean="0"/>
              <a:t>Width of 195 nm (rms)</a:t>
            </a:r>
          </a:p>
          <a:p>
            <a:pPr lvl="1"/>
            <a:r>
              <a:rPr lang="da-DK" sz="1600" dirty="0" smtClean="0"/>
              <a:t>Steps in 2D </a:t>
            </a:r>
            <a:r>
              <a:rPr lang="da-DK" sz="1600" dirty="0" err="1" smtClean="0"/>
              <a:t>square</a:t>
            </a:r>
            <a:r>
              <a:rPr lang="da-DK" sz="1600" dirty="0" smtClean="0"/>
              <a:t> </a:t>
            </a:r>
            <a:r>
              <a:rPr lang="da-DK" sz="1600" dirty="0" err="1" smtClean="0"/>
              <a:t>grid</a:t>
            </a:r>
            <a:r>
              <a:rPr lang="da-DK" sz="1600" dirty="0" smtClean="0"/>
              <a:t> of 263 nm step </a:t>
            </a:r>
            <a:r>
              <a:rPr lang="da-DK" sz="1600" dirty="0" err="1" smtClean="0"/>
              <a:t>size</a:t>
            </a:r>
            <a:r>
              <a:rPr lang="da-DK" sz="1600" dirty="0" smtClean="0"/>
              <a:t> (64% overlap)</a:t>
            </a:r>
          </a:p>
          <a:p>
            <a:r>
              <a:rPr lang="da-DK" sz="1600" dirty="0" smtClean="0"/>
              <a:t>The </a:t>
            </a:r>
            <a:r>
              <a:rPr lang="da-DK" sz="1600" dirty="0" err="1" smtClean="0"/>
              <a:t>objective</a:t>
            </a:r>
            <a:endParaRPr lang="da-DK" sz="1600" dirty="0" smtClean="0"/>
          </a:p>
          <a:p>
            <a:pPr lvl="1"/>
            <a:r>
              <a:rPr lang="da-DK" sz="1600" dirty="0" smtClean="0"/>
              <a:t>CRL, N=70, R=50 </a:t>
            </a:r>
            <a:r>
              <a:rPr lang="da-DK" sz="1600" dirty="0" err="1" smtClean="0"/>
              <a:t>um</a:t>
            </a:r>
            <a:r>
              <a:rPr lang="da-DK" sz="1600" dirty="0" smtClean="0"/>
              <a:t>, T=1.6 mm</a:t>
            </a:r>
          </a:p>
          <a:p>
            <a:pPr lvl="1"/>
            <a:r>
              <a:rPr lang="da-DK" sz="1600" dirty="0" smtClean="0"/>
              <a:t>d</a:t>
            </a:r>
            <a:r>
              <a:rPr lang="da-DK" sz="1600" baseline="-25000" dirty="0" smtClean="0"/>
              <a:t>1</a:t>
            </a:r>
            <a:r>
              <a:rPr lang="da-DK" sz="1600" dirty="0" smtClean="0"/>
              <a:t>=42 cm, d</a:t>
            </a:r>
            <a:r>
              <a:rPr lang="da-DK" sz="1600" baseline="-25000" dirty="0" smtClean="0"/>
              <a:t>2</a:t>
            </a:r>
            <a:r>
              <a:rPr lang="da-DK" sz="1600" dirty="0" smtClean="0"/>
              <a:t>=93 cm, d</a:t>
            </a:r>
            <a:r>
              <a:rPr lang="da-DK" sz="1600" baseline="-25000" dirty="0" smtClean="0"/>
              <a:t>3</a:t>
            </a:r>
            <a:r>
              <a:rPr lang="da-DK" sz="1600" dirty="0" smtClean="0"/>
              <a:t>=3 m</a:t>
            </a:r>
          </a:p>
          <a:p>
            <a:pPr lvl="1"/>
            <a:r>
              <a:rPr lang="da-DK" sz="1600" dirty="0" err="1" smtClean="0"/>
              <a:t>σ</a:t>
            </a:r>
            <a:r>
              <a:rPr lang="da-DK" sz="1600" baseline="-25000" dirty="0" err="1" smtClean="0"/>
              <a:t>a</a:t>
            </a:r>
            <a:r>
              <a:rPr lang="da-DK" sz="1600" dirty="0" smtClean="0"/>
              <a:t>=209 </a:t>
            </a:r>
            <a:r>
              <a:rPr lang="da-DK" sz="1600" dirty="0" err="1" smtClean="0"/>
              <a:t>urad</a:t>
            </a:r>
            <a:r>
              <a:rPr lang="da-DK" sz="1600" dirty="0" smtClean="0"/>
              <a:t> (rms), M=2.08</a:t>
            </a:r>
          </a:p>
          <a:p>
            <a:r>
              <a:rPr lang="da-DK" sz="1600" dirty="0" smtClean="0"/>
              <a:t>The </a:t>
            </a:r>
            <a:r>
              <a:rPr lang="da-DK" sz="1600" dirty="0" err="1" smtClean="0"/>
              <a:t>slit</a:t>
            </a:r>
            <a:endParaRPr lang="da-DK" sz="1600" dirty="0" smtClean="0"/>
          </a:p>
          <a:p>
            <a:pPr lvl="1"/>
            <a:r>
              <a:rPr lang="da-DK" sz="1600" dirty="0" err="1" smtClean="0"/>
              <a:t>Opening</a:t>
            </a:r>
            <a:r>
              <a:rPr lang="da-DK" sz="1600" dirty="0" smtClean="0"/>
              <a:t> 1.3 </a:t>
            </a:r>
            <a:r>
              <a:rPr lang="da-DK" sz="1600" dirty="0" err="1" smtClean="0"/>
              <a:t>um</a:t>
            </a:r>
            <a:r>
              <a:rPr lang="da-DK" sz="1600" dirty="0" smtClean="0"/>
              <a:t> (</a:t>
            </a:r>
            <a:r>
              <a:rPr lang="da-DK" sz="1600" dirty="0" err="1" smtClean="0"/>
              <a:t>effective</a:t>
            </a:r>
            <a:r>
              <a:rPr lang="da-DK" sz="1600" dirty="0" smtClean="0"/>
              <a:t> 625 nm)</a:t>
            </a:r>
          </a:p>
          <a:p>
            <a:pPr lvl="1"/>
            <a:r>
              <a:rPr lang="da-DK" sz="1600" dirty="0" smtClean="0"/>
              <a:t>Step </a:t>
            </a:r>
            <a:r>
              <a:rPr lang="da-DK" sz="1600" dirty="0" err="1" smtClean="0"/>
              <a:t>size</a:t>
            </a:r>
            <a:r>
              <a:rPr lang="da-DK" sz="1600" dirty="0" smtClean="0"/>
              <a:t> 866 nm (</a:t>
            </a:r>
            <a:r>
              <a:rPr lang="da-DK" sz="1600" dirty="0" err="1" smtClean="0"/>
              <a:t>effective</a:t>
            </a:r>
            <a:r>
              <a:rPr lang="da-DK" sz="1600" dirty="0" smtClean="0"/>
              <a:t> 417 nm)</a:t>
            </a:r>
          </a:p>
          <a:p>
            <a:r>
              <a:rPr lang="da-DK" sz="1600" dirty="0" smtClean="0"/>
              <a:t>Datapoints</a:t>
            </a:r>
          </a:p>
          <a:p>
            <a:pPr lvl="1"/>
            <a:r>
              <a:rPr lang="da-DK" sz="1600" dirty="0" err="1" smtClean="0"/>
              <a:t>Around</a:t>
            </a:r>
            <a:r>
              <a:rPr lang="da-DK" sz="1600" dirty="0" smtClean="0"/>
              <a:t> 1800-1900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2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Reconstruction</a:t>
            </a:r>
            <a:r>
              <a:rPr lang="da-DK" dirty="0" smtClean="0"/>
              <a:t> test</a:t>
            </a:r>
            <a:endParaRPr lang="da-D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Testing</a:t>
            </a:r>
            <a:r>
              <a:rPr lang="da-DK" dirty="0" smtClean="0"/>
              <a:t> 4 </a:t>
            </a:r>
            <a:r>
              <a:rPr lang="da-DK" dirty="0" err="1" smtClean="0"/>
              <a:t>different</a:t>
            </a:r>
            <a:r>
              <a:rPr lang="da-DK" dirty="0" smtClean="0"/>
              <a:t> </a:t>
            </a:r>
            <a:r>
              <a:rPr lang="da-DK" dirty="0" err="1" smtClean="0"/>
              <a:t>setups</a:t>
            </a:r>
            <a:endParaRPr lang="da-DK" dirty="0" smtClean="0"/>
          </a:p>
          <a:p>
            <a:pPr lvl="1"/>
            <a:r>
              <a:rPr lang="da-DK" dirty="0" smtClean="0"/>
              <a:t>Lens aberrations, </a:t>
            </a:r>
            <a:r>
              <a:rPr lang="da-DK" dirty="0" err="1" smtClean="0"/>
              <a:t>object</a:t>
            </a:r>
            <a:r>
              <a:rPr lang="da-DK" dirty="0" smtClean="0"/>
              <a:t> </a:t>
            </a:r>
            <a:r>
              <a:rPr lang="da-DK" dirty="0" err="1" smtClean="0"/>
              <a:t>phase</a:t>
            </a:r>
            <a:endParaRPr lang="da-DK" dirty="0" smtClean="0"/>
          </a:p>
          <a:p>
            <a:pPr lvl="1"/>
            <a:r>
              <a:rPr lang="da-DK" dirty="0" smtClean="0"/>
              <a:t>Lens aberrations, </a:t>
            </a:r>
            <a:r>
              <a:rPr lang="da-DK" dirty="0" err="1" smtClean="0"/>
              <a:t>no</a:t>
            </a:r>
            <a:r>
              <a:rPr lang="da-DK" dirty="0" smtClean="0"/>
              <a:t> </a:t>
            </a:r>
            <a:r>
              <a:rPr lang="da-DK" dirty="0" err="1" smtClean="0"/>
              <a:t>phase</a:t>
            </a:r>
            <a:r>
              <a:rPr lang="da-DK" dirty="0" smtClean="0"/>
              <a:t> in </a:t>
            </a:r>
            <a:r>
              <a:rPr lang="da-DK" dirty="0" err="1" smtClean="0"/>
              <a:t>object</a:t>
            </a:r>
            <a:endParaRPr lang="da-DK" dirty="0" smtClean="0"/>
          </a:p>
          <a:p>
            <a:pPr lvl="1"/>
            <a:r>
              <a:rPr lang="da-DK" dirty="0" smtClean="0"/>
              <a:t>No aberration, </a:t>
            </a:r>
            <a:r>
              <a:rPr lang="da-DK" dirty="0" err="1" smtClean="0"/>
              <a:t>object</a:t>
            </a:r>
            <a:r>
              <a:rPr lang="da-DK" dirty="0" smtClean="0"/>
              <a:t> </a:t>
            </a:r>
            <a:r>
              <a:rPr lang="da-DK" dirty="0" err="1" smtClean="0"/>
              <a:t>phase</a:t>
            </a:r>
            <a:endParaRPr lang="da-DK" dirty="0" smtClean="0"/>
          </a:p>
          <a:p>
            <a:pPr lvl="1"/>
            <a:r>
              <a:rPr lang="da-DK" dirty="0" smtClean="0"/>
              <a:t>No aberration, </a:t>
            </a:r>
            <a:r>
              <a:rPr lang="da-DK" dirty="0" err="1" smtClean="0"/>
              <a:t>no</a:t>
            </a:r>
            <a:r>
              <a:rPr lang="da-DK" dirty="0" smtClean="0"/>
              <a:t> </a:t>
            </a:r>
            <a:r>
              <a:rPr lang="da-DK" dirty="0" err="1" smtClean="0"/>
              <a:t>phase</a:t>
            </a:r>
            <a:r>
              <a:rPr lang="da-DK" dirty="0" smtClean="0"/>
              <a:t> in </a:t>
            </a:r>
            <a:r>
              <a:rPr lang="da-DK" dirty="0" err="1" smtClean="0"/>
              <a:t>object</a:t>
            </a:r>
            <a:endParaRPr lang="da-DK" dirty="0" smtClean="0"/>
          </a:p>
          <a:p>
            <a:r>
              <a:rPr lang="da-DK" dirty="0" smtClean="0"/>
              <a:t>This </a:t>
            </a:r>
            <a:r>
              <a:rPr lang="da-DK" dirty="0" err="1" smtClean="0"/>
              <a:t>allows</a:t>
            </a:r>
            <a:r>
              <a:rPr lang="da-DK" dirty="0" smtClean="0"/>
              <a:t> </a:t>
            </a:r>
            <a:r>
              <a:rPr lang="da-DK" dirty="0" err="1" smtClean="0"/>
              <a:t>us</a:t>
            </a:r>
            <a:r>
              <a:rPr lang="da-DK" dirty="0" smtClean="0"/>
              <a:t> to separate </a:t>
            </a:r>
            <a:r>
              <a:rPr lang="da-DK" dirty="0" err="1" smtClean="0"/>
              <a:t>artifacts</a:t>
            </a:r>
            <a:r>
              <a:rPr lang="da-DK" dirty="0" smtClean="0"/>
              <a:t> from the </a:t>
            </a:r>
            <a:r>
              <a:rPr lang="da-DK" dirty="0" err="1" smtClean="0"/>
              <a:t>phase</a:t>
            </a:r>
            <a:r>
              <a:rPr lang="da-DK" dirty="0" smtClean="0"/>
              <a:t> features, from the </a:t>
            </a:r>
            <a:r>
              <a:rPr lang="da-DK" dirty="0" err="1" smtClean="0"/>
              <a:t>perfect</a:t>
            </a:r>
            <a:r>
              <a:rPr lang="da-DK" dirty="0" smtClean="0"/>
              <a:t> </a:t>
            </a:r>
            <a:r>
              <a:rPr lang="da-DK" dirty="0" err="1" smtClean="0"/>
              <a:t>reconstruction</a:t>
            </a:r>
            <a:r>
              <a:rPr lang="da-DK" dirty="0" smtClean="0"/>
              <a:t>, and from lens aberrations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824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construc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25363" y="1732746"/>
            <a:ext cx="4320000" cy="4320000"/>
          </a:xfrm>
          <a:prstGeom prst="rect">
            <a:avLst/>
          </a:prstGeom>
        </p:spPr>
      </p:pic>
      <p:pic>
        <p:nvPicPr>
          <p:cNvPr id="3" name="True_Objec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4566" y="1724307"/>
            <a:ext cx="4320000" cy="43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Sample </a:t>
            </a:r>
            <a:r>
              <a:rPr lang="da-DK" dirty="0" err="1" smtClean="0"/>
              <a:t>shape</a:t>
            </a:r>
            <a:r>
              <a:rPr lang="da-DK" dirty="0" smtClean="0"/>
              <a:t> at 50% amplitude</a:t>
            </a:r>
            <a:endParaRPr lang="da-D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13 September 2018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3D Probe Ptychography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683799" y="1732746"/>
            <a:ext cx="1621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000" dirty="0" smtClean="0"/>
              <a:t>True </a:t>
            </a:r>
            <a:r>
              <a:rPr lang="da-DK" sz="2000" dirty="0" err="1" smtClean="0"/>
              <a:t>object</a:t>
            </a:r>
            <a:endParaRPr lang="da-DK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955189" y="2564904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Lens aberrations</a:t>
            </a:r>
            <a:br>
              <a:rPr lang="da-DK" dirty="0" smtClean="0"/>
            </a:br>
            <a:r>
              <a:rPr lang="da-DK" dirty="0" err="1" smtClean="0"/>
              <a:t>Dislocation</a:t>
            </a:r>
            <a:r>
              <a:rPr lang="da-DK" dirty="0" smtClean="0"/>
              <a:t> </a:t>
            </a:r>
            <a:r>
              <a:rPr lang="da-DK" dirty="0" err="1" smtClean="0"/>
              <a:t>phase</a:t>
            </a:r>
            <a:endParaRPr lang="da-DK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955189" y="4653136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No aberrations</a:t>
            </a:r>
            <a:br>
              <a:rPr lang="da-DK" dirty="0" smtClean="0"/>
            </a:br>
            <a:r>
              <a:rPr lang="da-DK" dirty="0" err="1" smtClean="0"/>
              <a:t>Dislocation</a:t>
            </a:r>
            <a:r>
              <a:rPr lang="da-DK" dirty="0" smtClean="0"/>
              <a:t> </a:t>
            </a:r>
            <a:r>
              <a:rPr lang="da-DK" dirty="0" err="1" smtClean="0"/>
              <a:t>phase</a:t>
            </a:r>
            <a:endParaRPr lang="da-DK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022683" y="2564903"/>
            <a:ext cx="1237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Lens aber.</a:t>
            </a:r>
            <a:br>
              <a:rPr lang="da-DK" dirty="0" smtClean="0"/>
            </a:br>
            <a:r>
              <a:rPr lang="da-DK" dirty="0" smtClean="0"/>
              <a:t>No </a:t>
            </a:r>
            <a:r>
              <a:rPr lang="da-DK" dirty="0" err="1" smtClean="0"/>
              <a:t>phase</a:t>
            </a:r>
            <a:endParaRPr lang="da-DK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1022683" y="4653136"/>
            <a:ext cx="1146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No aber.</a:t>
            </a:r>
            <a:br>
              <a:rPr lang="da-DK" dirty="0" smtClean="0"/>
            </a:br>
            <a:r>
              <a:rPr lang="da-DK" dirty="0" smtClean="0"/>
              <a:t>No </a:t>
            </a:r>
            <a:r>
              <a:rPr lang="da-DK" dirty="0" err="1" smtClean="0"/>
              <a:t>phase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976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44008973620434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440089736388410"/>
</p:tagLst>
</file>

<file path=ppt/theme/theme1.xml><?xml version="1.0" encoding="utf-8"?>
<a:theme xmlns:a="http://schemas.openxmlformats.org/drawingml/2006/main" name="Institute">
  <a:themeElements>
    <a:clrScheme name="DTU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9900"/>
      </a:accent1>
      <a:accent2>
        <a:srgbClr val="99CC33"/>
      </a:accent2>
      <a:accent3>
        <a:srgbClr val="990066"/>
      </a:accent3>
      <a:accent4>
        <a:srgbClr val="3366CC"/>
      </a:accent4>
      <a:accent5>
        <a:srgbClr val="990000"/>
      </a:accent5>
      <a:accent6>
        <a:srgbClr val="999999"/>
      </a:accent6>
      <a:hlink>
        <a:srgbClr val="3366CC"/>
      </a:hlink>
      <a:folHlink>
        <a:srgbClr val="999999"/>
      </a:folHlink>
    </a:clrScheme>
    <a:fontScheme name="DTU Corporate UK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1726</TotalTime>
  <Words>767</Words>
  <Application>Microsoft Office PowerPoint</Application>
  <PresentationFormat>Custom</PresentationFormat>
  <Paragraphs>261</Paragraphs>
  <Slides>24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ＭＳ Ｐゴシック</vt:lpstr>
      <vt:lpstr>Cambria Math</vt:lpstr>
      <vt:lpstr>Verdana</vt:lpstr>
      <vt:lpstr>Institute</vt:lpstr>
      <vt:lpstr>3D Probe Ptychography</vt:lpstr>
      <vt:lpstr>Setup</vt:lpstr>
      <vt:lpstr>Parameters: Based on 3DBPP</vt:lpstr>
      <vt:lpstr>Algorithm: Based on 3DBPP</vt:lpstr>
      <vt:lpstr>Algorithm: Based on 3DBPP</vt:lpstr>
      <vt:lpstr>Notes on the algorithm</vt:lpstr>
      <vt:lpstr>Reconstruction test</vt:lpstr>
      <vt:lpstr>Reconstruction test</vt:lpstr>
      <vt:lpstr>Sample shape at 50% amplitude</vt:lpstr>
      <vt:lpstr>True object (phase only for dislocation phase)</vt:lpstr>
      <vt:lpstr>Reconstruction: Lens aber. + disloc. phase</vt:lpstr>
      <vt:lpstr>Reconstruction: Lens aber. + no phase</vt:lpstr>
      <vt:lpstr>Reconstruction: No aber. + disloc. phase</vt:lpstr>
      <vt:lpstr>Reconstruction: No aber. + no phase</vt:lpstr>
      <vt:lpstr>Test: projection + probe without ptychography</vt:lpstr>
      <vt:lpstr>Strain in object</vt:lpstr>
      <vt:lpstr>Resolution analysis</vt:lpstr>
      <vt:lpstr>Additional tests</vt:lpstr>
      <vt:lpstr>Additional tests: 3D renderings</vt:lpstr>
      <vt:lpstr>NA – 2x</vt:lpstr>
      <vt:lpstr>NA – 4x</vt:lpstr>
      <vt:lpstr>NA – 8x</vt:lpstr>
      <vt:lpstr>Partial coherence</vt:lpstr>
      <vt:lpstr>Resolution analysis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Tanja Weikop</dc:creator>
  <cp:lastModifiedBy>Anders Pedersen</cp:lastModifiedBy>
  <cp:revision>76</cp:revision>
  <dcterms:created xsi:type="dcterms:W3CDTF">2017-07-31T08:31:56Z</dcterms:created>
  <dcterms:modified xsi:type="dcterms:W3CDTF">2018-10-10T14:53:10Z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ustomerId">
    <vt:lpwstr>dtu</vt:lpwstr>
  </property>
  <property fmtid="{D5CDD505-2E9C-101B-9397-08002B2CF9AE}" pid="3" name="TemplateId">
    <vt:lpwstr>636371721948069465</vt:lpwstr>
  </property>
  <property fmtid="{D5CDD505-2E9C-101B-9397-08002B2CF9AE}" pid="4" name="UserProfileId">
    <vt:lpwstr>636724296322236914</vt:lpwstr>
  </property>
</Properties>
</file>